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7" r:id="rId3"/>
    <p:sldId id="258" r:id="rId4"/>
    <p:sldId id="259" r:id="rId5"/>
    <p:sldId id="260" r:id="rId6"/>
    <p:sldId id="261" r:id="rId7"/>
    <p:sldId id="270" r:id="rId8"/>
    <p:sldId id="262" r:id="rId9"/>
    <p:sldId id="263" r:id="rId10"/>
    <p:sldId id="264" r:id="rId11"/>
    <p:sldId id="265" r:id="rId12"/>
    <p:sldId id="267" r:id="rId13"/>
    <p:sldId id="268" r:id="rId14"/>
    <p:sldId id="271" r:id="rId15"/>
    <p:sldId id="269"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8" r:id="rId30"/>
    <p:sldId id="289" r:id="rId31"/>
    <p:sldId id="290" r:id="rId32"/>
    <p:sldId id="291" r:id="rId33"/>
    <p:sldId id="292" r:id="rId34"/>
    <p:sldId id="293" r:id="rId35"/>
    <p:sldId id="294" r:id="rId36"/>
    <p:sldId id="295" r:id="rId37"/>
    <p:sldId id="296" r:id="rId38"/>
    <p:sldId id="297" r:id="rId39"/>
    <p:sldId id="299" r:id="rId40"/>
    <p:sldId id="300" r:id="rId41"/>
    <p:sldId id="301" r:id="rId42"/>
    <p:sldId id="302"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03" r:id="rId57"/>
    <p:sldId id="317" r:id="rId58"/>
    <p:sldId id="319" r:id="rId59"/>
    <p:sldId id="318" r:id="rId60"/>
    <p:sldId id="320" r:id="rId61"/>
    <p:sldId id="321" r:id="rId62"/>
    <p:sldId id="322" r:id="rId63"/>
    <p:sldId id="323" r:id="rId64"/>
    <p:sldId id="324" r:id="rId65"/>
    <p:sldId id="325" r:id="rId66"/>
    <p:sldId id="326" r:id="rId67"/>
    <p:sldId id="327" r:id="rId68"/>
    <p:sldId id="328" r:id="rId69"/>
    <p:sldId id="329" r:id="rId70"/>
    <p:sldId id="330" r:id="rId71"/>
    <p:sldId id="332" r:id="rId72"/>
    <p:sldId id="333" r:id="rId73"/>
    <p:sldId id="334" r:id="rId74"/>
    <p:sldId id="335" r:id="rId75"/>
    <p:sldId id="336" r:id="rId76"/>
    <p:sldId id="337" r:id="rId77"/>
    <p:sldId id="338" r:id="rId78"/>
    <p:sldId id="339" r:id="rId79"/>
    <p:sldId id="331" r:id="rId80"/>
    <p:sldId id="340" r:id="rId81"/>
    <p:sldId id="341" r:id="rId82"/>
    <p:sldId id="343"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403E405-D82C-4080-B258-3D8795F9C0FC}">
          <p14:sldIdLst>
            <p14:sldId id="256"/>
          </p14:sldIdLst>
        </p14:section>
        <p14:section name="overview" id="{FF052007-6D42-4D40-A331-99906747AB90}">
          <p14:sldIdLst>
            <p14:sldId id="257"/>
            <p14:sldId id="258"/>
          </p14:sldIdLst>
        </p14:section>
        <p14:section name="Part 1 - Introduction" id="{812864AE-08EA-4F00-ABE8-D69AF7007333}">
          <p14:sldIdLst>
            <p14:sldId id="259"/>
            <p14:sldId id="260"/>
            <p14:sldId id="261"/>
            <p14:sldId id="270"/>
            <p14:sldId id="262"/>
            <p14:sldId id="263"/>
            <p14:sldId id="264"/>
            <p14:sldId id="265"/>
            <p14:sldId id="267"/>
            <p14:sldId id="268"/>
            <p14:sldId id="271"/>
            <p14:sldId id="269"/>
            <p14:sldId id="274"/>
            <p14:sldId id="275"/>
            <p14:sldId id="276"/>
            <p14:sldId id="277"/>
            <p14:sldId id="278"/>
            <p14:sldId id="279"/>
            <p14:sldId id="280"/>
            <p14:sldId id="281"/>
            <p14:sldId id="282"/>
            <p14:sldId id="283"/>
            <p14:sldId id="284"/>
            <p14:sldId id="285"/>
            <p14:sldId id="286"/>
            <p14:sldId id="288"/>
            <p14:sldId id="289"/>
            <p14:sldId id="290"/>
            <p14:sldId id="291"/>
            <p14:sldId id="292"/>
            <p14:sldId id="293"/>
            <p14:sldId id="294"/>
            <p14:sldId id="295"/>
            <p14:sldId id="296"/>
            <p14:sldId id="297"/>
            <p14:sldId id="299"/>
            <p14:sldId id="300"/>
            <p14:sldId id="301"/>
          </p14:sldIdLst>
        </p14:section>
        <p14:section name="Part 2 - Create Pods" id="{C8268278-9DBE-43FE-A3C7-44C59A474183}">
          <p14:sldIdLst>
            <p14:sldId id="302"/>
            <p14:sldId id="304"/>
            <p14:sldId id="305"/>
            <p14:sldId id="306"/>
            <p14:sldId id="307"/>
            <p14:sldId id="308"/>
            <p14:sldId id="309"/>
            <p14:sldId id="310"/>
            <p14:sldId id="311"/>
            <p14:sldId id="312"/>
            <p14:sldId id="313"/>
            <p14:sldId id="314"/>
            <p14:sldId id="315"/>
            <p14:sldId id="316"/>
            <p14:sldId id="303"/>
            <p14:sldId id="317"/>
            <p14:sldId id="319"/>
            <p14:sldId id="318"/>
            <p14:sldId id="320"/>
            <p14:sldId id="321"/>
            <p14:sldId id="322"/>
            <p14:sldId id="323"/>
            <p14:sldId id="324"/>
            <p14:sldId id="325"/>
            <p14:sldId id="326"/>
            <p14:sldId id="327"/>
            <p14:sldId id="328"/>
            <p14:sldId id="329"/>
            <p14:sldId id="330"/>
            <p14:sldId id="332"/>
            <p14:sldId id="333"/>
            <p14:sldId id="334"/>
            <p14:sldId id="335"/>
            <p14:sldId id="336"/>
            <p14:sldId id="337"/>
            <p14:sldId id="338"/>
            <p14:sldId id="339"/>
            <p14:sldId id="331"/>
            <p14:sldId id="340"/>
            <p14:sldId id="341"/>
            <p14:sldId id="3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BFCF"/>
    <a:srgbClr val="9BC850"/>
    <a:srgbClr val="F05724"/>
    <a:srgbClr val="EE308D"/>
    <a:srgbClr val="E77817"/>
    <a:srgbClr val="2A9FBC"/>
    <a:srgbClr val="FFFFFF"/>
    <a:srgbClr val="FC14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634" autoAdjust="0"/>
  </p:normalViewPr>
  <p:slideViewPr>
    <p:cSldViewPr snapToGrid="0">
      <p:cViewPr>
        <p:scale>
          <a:sx n="66" d="100"/>
          <a:sy n="66" d="100"/>
        </p:scale>
        <p:origin x="614"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13C40D-6E22-4446-BA04-69410CEF37D5}" type="datetimeFigureOut">
              <a:rPr lang="en-US" smtClean="0"/>
              <a:t>8/24/2023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39FE92-0638-4029-8AF9-2B81E784FBB8}" type="slidenum">
              <a:rPr lang="en-US" smtClean="0"/>
              <a:t>‹#›</a:t>
            </a:fld>
            <a:endParaRPr lang="en-US"/>
          </a:p>
        </p:txBody>
      </p:sp>
    </p:spTree>
    <p:extLst>
      <p:ext uri="{BB962C8B-B14F-4D97-AF65-F5344CB8AC3E}">
        <p14:creationId xmlns:p14="http://schemas.microsoft.com/office/powerpoint/2010/main" val="2758956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Các tính năng chính của Kubernetes bao gồm:</a:t>
            </a:r>
          </a:p>
          <a:p>
            <a:endParaRPr lang="vi-VN"/>
          </a:p>
          <a:p>
            <a:r>
              <a:rPr lang="vi-VN"/>
              <a:t>1. Service Discovery/Load Balancing (Khám phá dịch vụ / Cân bằng tải): Kubernetes cho phép các ứng dụng trong môi trường phân tán dễ dàng tìm và giao tiếp với các dịch vụ khác thông qua cơ chế service discovery. Nó cũng cung cấp cân bằng tải tự động để phân phối các yêu cầu tới các phiên bản khác nhau của ứng dụng.</a:t>
            </a:r>
          </a:p>
          <a:p>
            <a:endParaRPr lang="vi-VN"/>
          </a:p>
          <a:p>
            <a:r>
              <a:rPr lang="vi-VN"/>
              <a:t>2. Storage Orchestration (Tổ chức lưu trữ): Kubernetes quản lý việc gắn kết và sử dụng lưu trữ cho các ứng dụng thông qua Persistent Volumes (PVs) và Persistent Volume Claims (PVCs). Điều này cho phép các ứng dụng dễ dàng đính kèm vào các lưu trữ có tính bền vững và duy trì thông tin lưu trữ sau khi container chạy lại.</a:t>
            </a:r>
          </a:p>
          <a:p>
            <a:endParaRPr lang="vi-VN"/>
          </a:p>
          <a:p>
            <a:r>
              <a:rPr lang="vi-VN"/>
              <a:t>3. Automate Rollouts/Rollbacks (Tự động triển khai/Tự động quay lại phiên bản trước): Kubernetes hỗ trợ tự động triển khai các phiên bản mới của ứng dụng và tự động quay lại phiên bản trước nếu có lỗi xảy ra. Điều này giúp đơn giản hóa quá trình triển khai và giảm thiểu các nguy cơ gây ra sự gián đoạn cho ứng dụng.</a:t>
            </a:r>
          </a:p>
          <a:p>
            <a:endParaRPr lang="vi-VN"/>
          </a:p>
          <a:p>
            <a:r>
              <a:rPr lang="vi-VN"/>
              <a:t>4. Self-Healing (Tự khắc phục): Kubernetes đảm bảo rằng các container và ứng dụng luôn hoạt động bằng cách theo dõi trạng thái của chúng. Nếu container hoặc ứng dụng dừng hoạt động, Kubernetes sẽ tự động khởi động lại nó hoặc triển khai lại vào một nút khác trong cụm để đảm bảo tính ổn định và sẵn sàng của hệ thống.</a:t>
            </a:r>
          </a:p>
          <a:p>
            <a:endParaRPr lang="vi-VN"/>
          </a:p>
          <a:p>
            <a:r>
              <a:rPr lang="vi-VN"/>
              <a:t>5. Secret and Configuration Management (Quản lý bí mật và cấu hình): Kubernetes cung cấp cơ chế an toàn để lưu trữ và quản lý thông tin nhạy cảm như mật khẩu, thông tin xác thực, và cấu hình ứng dụng. Điều này giúp bảo vệ thông tin quan trọng và đảm bảo rằng các ứng dụng có thể truy cập vào các tài nguyên cần thiết mà không cần phải lưu trữ thông tin nhạy cảm trong mã nguồn ứng dụng.</a:t>
            </a:r>
          </a:p>
          <a:p>
            <a:endParaRPr lang="vi-VN"/>
          </a:p>
          <a:p>
            <a:r>
              <a:rPr lang="vi-VN"/>
              <a:t>6. Horizontal Scaling (Mở rộng theo chiều ngang): Kubernetes cho phép mở rộng các ứng dụng và dịch vụ theo chiều ngang bằng cách tăng hoặc giảm số lượng các phiên bản container đang chạy. Điều này giúp tối ưu hóa việc sử dụng tài nguyên và đáp ứng nhu cầu tải cao của các ứng dụng một cách linh hoạt.</a:t>
            </a:r>
            <a:endParaRPr lang="en-US"/>
          </a:p>
        </p:txBody>
      </p:sp>
      <p:sp>
        <p:nvSpPr>
          <p:cNvPr id="4" name="Slide Number Placeholder 3"/>
          <p:cNvSpPr>
            <a:spLocks noGrp="1"/>
          </p:cNvSpPr>
          <p:nvPr>
            <p:ph type="sldNum" sz="quarter" idx="5"/>
          </p:nvPr>
        </p:nvSpPr>
        <p:spPr/>
        <p:txBody>
          <a:bodyPr/>
          <a:lstStyle/>
          <a:p>
            <a:fld id="{0C39FE92-0638-4029-8AF9-2B81E784FBB8}" type="slidenum">
              <a:rPr lang="en-US" smtClean="0"/>
              <a:t>13</a:t>
            </a:fld>
            <a:endParaRPr lang="en-US"/>
          </a:p>
        </p:txBody>
      </p:sp>
    </p:spTree>
    <p:extLst>
      <p:ext uri="{BB962C8B-B14F-4D97-AF65-F5344CB8AC3E}">
        <p14:creationId xmlns:p14="http://schemas.microsoft.com/office/powerpoint/2010/main" val="392978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39FE92-0638-4029-8AF9-2B81E784FBB8}" type="slidenum">
              <a:rPr lang="en-US" smtClean="0"/>
              <a:t>71</a:t>
            </a:fld>
            <a:endParaRPr lang="en-US"/>
          </a:p>
        </p:txBody>
      </p:sp>
    </p:spTree>
    <p:extLst>
      <p:ext uri="{BB962C8B-B14F-4D97-AF65-F5344CB8AC3E}">
        <p14:creationId xmlns:p14="http://schemas.microsoft.com/office/powerpoint/2010/main" val="1181616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39FE92-0638-4029-8AF9-2B81E784FBB8}" type="slidenum">
              <a:rPr lang="en-US" smtClean="0"/>
              <a:t>72</a:t>
            </a:fld>
            <a:endParaRPr lang="en-US"/>
          </a:p>
        </p:txBody>
      </p:sp>
    </p:spTree>
    <p:extLst>
      <p:ext uri="{BB962C8B-B14F-4D97-AF65-F5344CB8AC3E}">
        <p14:creationId xmlns:p14="http://schemas.microsoft.com/office/powerpoint/2010/main" val="3488275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39FE92-0638-4029-8AF9-2B81E784FBB8}" type="slidenum">
              <a:rPr lang="en-US" smtClean="0"/>
              <a:t>74</a:t>
            </a:fld>
            <a:endParaRPr lang="en-US"/>
          </a:p>
        </p:txBody>
      </p:sp>
    </p:spTree>
    <p:extLst>
      <p:ext uri="{BB962C8B-B14F-4D97-AF65-F5344CB8AC3E}">
        <p14:creationId xmlns:p14="http://schemas.microsoft.com/office/powerpoint/2010/main" val="163510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39FE92-0638-4029-8AF9-2B81E784FBB8}" type="slidenum">
              <a:rPr lang="en-US" smtClean="0"/>
              <a:t>15</a:t>
            </a:fld>
            <a:endParaRPr lang="en-US"/>
          </a:p>
        </p:txBody>
      </p:sp>
    </p:spTree>
    <p:extLst>
      <p:ext uri="{BB962C8B-B14F-4D97-AF65-F5344CB8AC3E}">
        <p14:creationId xmlns:p14="http://schemas.microsoft.com/office/powerpoint/2010/main" val="1813875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39FE92-0638-4029-8AF9-2B81E784FBB8}" type="slidenum">
              <a:rPr lang="en-US" smtClean="0"/>
              <a:t>36</a:t>
            </a:fld>
            <a:endParaRPr lang="en-US"/>
          </a:p>
        </p:txBody>
      </p:sp>
    </p:spTree>
    <p:extLst>
      <p:ext uri="{BB962C8B-B14F-4D97-AF65-F5344CB8AC3E}">
        <p14:creationId xmlns:p14="http://schemas.microsoft.com/office/powerpoint/2010/main" val="333539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39FE92-0638-4029-8AF9-2B81E784FBB8}" type="slidenum">
              <a:rPr lang="en-US" smtClean="0"/>
              <a:t>37</a:t>
            </a:fld>
            <a:endParaRPr lang="en-US"/>
          </a:p>
        </p:txBody>
      </p:sp>
    </p:spTree>
    <p:extLst>
      <p:ext uri="{BB962C8B-B14F-4D97-AF65-F5344CB8AC3E}">
        <p14:creationId xmlns:p14="http://schemas.microsoft.com/office/powerpoint/2010/main" val="2994411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374151"/>
                </a:solidFill>
                <a:effectLst/>
                <a:latin typeface="Söhne"/>
              </a:rPr>
              <a:t>Bảng điều khiển giao diện người dùng Web cung cấp giao diện người dùng để xem các tài nguyên Kubernetes</a:t>
            </a:r>
            <a:endParaRPr lang="en-US" b="0" i="0">
              <a:solidFill>
                <a:srgbClr val="374151"/>
              </a:solidFill>
              <a:effectLst/>
              <a:latin typeface="Söhne"/>
            </a:endParaRPr>
          </a:p>
          <a:p>
            <a:pPr algn="l"/>
            <a:endParaRPr lang="en-US" b="0" i="0">
              <a:solidFill>
                <a:srgbClr val="374151"/>
              </a:solidFill>
              <a:effectLst/>
              <a:latin typeface="Söhne"/>
            </a:endParaRPr>
          </a:p>
          <a:p>
            <a:pPr algn="l"/>
            <a:r>
              <a:rPr lang="vi-VN" b="0" i="0">
                <a:solidFill>
                  <a:srgbClr val="374151"/>
                </a:solidFill>
                <a:effectLst/>
                <a:latin typeface="Söhne"/>
              </a:rPr>
              <a:t>Các bước để kích hoạt Bảng điều khiển UI:</a:t>
            </a:r>
          </a:p>
          <a:p>
            <a:pPr marL="628650" lvl="1" indent="-171450" algn="l">
              <a:buFont typeface="Arial" panose="020B0604020202020204" pitchFamily="34" charset="0"/>
              <a:buChar char="•"/>
            </a:pPr>
            <a:r>
              <a:rPr lang="vi-VN" b="0" i="0">
                <a:solidFill>
                  <a:srgbClr val="374151"/>
                </a:solidFill>
                <a:effectLst/>
                <a:latin typeface="Söhne"/>
              </a:rPr>
              <a:t>Kết nối với [dashboard-yaml-url] bằng lệnh kubectl apply</a:t>
            </a:r>
          </a:p>
          <a:p>
            <a:pPr marL="628650" lvl="1" indent="-171450" algn="l">
              <a:buFont typeface="Arial" panose="020B0604020202020204" pitchFamily="34" charset="0"/>
              <a:buChar char="•"/>
            </a:pPr>
            <a:r>
              <a:rPr lang="vi-VN" b="0" i="0">
                <a:solidFill>
                  <a:srgbClr val="374151"/>
                </a:solidFill>
                <a:effectLst/>
                <a:latin typeface="Söhne"/>
              </a:rPr>
              <a:t>Sử dụng lệnh kubectl describe secret -n kube-system để xem thông tin về các secret trong không gian tên "kube-system"</a:t>
            </a:r>
          </a:p>
          <a:p>
            <a:pPr marL="628650" lvl="1" indent="-171450" algn="l">
              <a:buFont typeface="Arial" panose="020B0604020202020204" pitchFamily="34" charset="0"/>
              <a:buChar char="•"/>
            </a:pPr>
            <a:r>
              <a:rPr lang="vi-VN" b="0" i="0">
                <a:solidFill>
                  <a:srgbClr val="374151"/>
                </a:solidFill>
                <a:effectLst/>
                <a:latin typeface="Söhne"/>
              </a:rPr>
              <a:t>Tìm thông tin kubernetes.io/service-account-token và sao chép token</a:t>
            </a:r>
          </a:p>
          <a:p>
            <a:pPr marL="628650" lvl="1" indent="-171450" algn="l">
              <a:buFont typeface="Arial" panose="020B0604020202020204" pitchFamily="34" charset="0"/>
              <a:buChar char="•"/>
            </a:pPr>
            <a:r>
              <a:rPr lang="vi-VN" b="0" i="0">
                <a:solidFill>
                  <a:srgbClr val="374151"/>
                </a:solidFill>
                <a:effectLst/>
                <a:latin typeface="Söhne"/>
              </a:rPr>
              <a:t>Khởi động proxy bằng lệnh kubectl proxy</a:t>
            </a:r>
          </a:p>
          <a:p>
            <a:pPr marL="628650" lvl="1" indent="-171450" algn="l">
              <a:buFont typeface="Arial" panose="020B0604020202020204" pitchFamily="34" charset="0"/>
              <a:buChar char="•"/>
            </a:pPr>
            <a:r>
              <a:rPr lang="vi-VN" b="0" i="0">
                <a:solidFill>
                  <a:srgbClr val="374151"/>
                </a:solidFill>
                <a:effectLst/>
                <a:latin typeface="Söhne"/>
              </a:rPr>
              <a:t>Truy cập URL bảng điều khiển và đăng nhập bằng token đã sao chép.</a:t>
            </a:r>
          </a:p>
        </p:txBody>
      </p:sp>
      <p:sp>
        <p:nvSpPr>
          <p:cNvPr id="4" name="Slide Number Placeholder 3"/>
          <p:cNvSpPr>
            <a:spLocks noGrp="1"/>
          </p:cNvSpPr>
          <p:nvPr>
            <p:ph type="sldNum" sz="quarter" idx="5"/>
          </p:nvPr>
        </p:nvSpPr>
        <p:spPr/>
        <p:txBody>
          <a:bodyPr/>
          <a:lstStyle/>
          <a:p>
            <a:fld id="{0C39FE92-0638-4029-8AF9-2B81E784FBB8}" type="slidenum">
              <a:rPr lang="en-US" smtClean="0"/>
              <a:t>40</a:t>
            </a:fld>
            <a:endParaRPr lang="en-US"/>
          </a:p>
        </p:txBody>
      </p:sp>
    </p:spTree>
    <p:extLst>
      <p:ext uri="{BB962C8B-B14F-4D97-AF65-F5344CB8AC3E}">
        <p14:creationId xmlns:p14="http://schemas.microsoft.com/office/powerpoint/2010/main" val="3584644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39FE92-0638-4029-8AF9-2B81E784FBB8}" type="slidenum">
              <a:rPr lang="en-US" smtClean="0"/>
              <a:t>48</a:t>
            </a:fld>
            <a:endParaRPr lang="en-US"/>
          </a:p>
        </p:txBody>
      </p:sp>
    </p:spTree>
    <p:extLst>
      <p:ext uri="{BB962C8B-B14F-4D97-AF65-F5344CB8AC3E}">
        <p14:creationId xmlns:p14="http://schemas.microsoft.com/office/powerpoint/2010/main" val="1667804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39FE92-0638-4029-8AF9-2B81E784FBB8}" type="slidenum">
              <a:rPr lang="en-US" smtClean="0"/>
              <a:t>55</a:t>
            </a:fld>
            <a:endParaRPr lang="en-US"/>
          </a:p>
        </p:txBody>
      </p:sp>
    </p:spTree>
    <p:extLst>
      <p:ext uri="{BB962C8B-B14F-4D97-AF65-F5344CB8AC3E}">
        <p14:creationId xmlns:p14="http://schemas.microsoft.com/office/powerpoint/2010/main" val="3816656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D1D5DB"/>
                </a:solidFill>
                <a:effectLst/>
                <a:latin typeface="Söhne"/>
              </a:rPr>
              <a:t>Phiên bản </a:t>
            </a:r>
            <a:r>
              <a:rPr lang="vi-VN"/>
              <a:t>alpine</a:t>
            </a:r>
            <a:r>
              <a:rPr lang="vi-VN" b="0" i="0">
                <a:solidFill>
                  <a:srgbClr val="D1D5DB"/>
                </a:solidFill>
                <a:effectLst/>
                <a:latin typeface="Söhne"/>
              </a:rPr>
              <a:t> thường là một phiên bản nhỏ gọn của hệ điều hành Alpine Linux, thường được sử dụng để giảm kích thước của hình ảnh.</a:t>
            </a:r>
            <a:endParaRPr lang="en-US"/>
          </a:p>
        </p:txBody>
      </p:sp>
      <p:sp>
        <p:nvSpPr>
          <p:cNvPr id="4" name="Slide Number Placeholder 3"/>
          <p:cNvSpPr>
            <a:spLocks noGrp="1"/>
          </p:cNvSpPr>
          <p:nvPr>
            <p:ph type="sldNum" sz="quarter" idx="5"/>
          </p:nvPr>
        </p:nvSpPr>
        <p:spPr/>
        <p:txBody>
          <a:bodyPr/>
          <a:lstStyle/>
          <a:p>
            <a:fld id="{0C39FE92-0638-4029-8AF9-2B81E784FBB8}" type="slidenum">
              <a:rPr lang="en-US" smtClean="0"/>
              <a:t>59</a:t>
            </a:fld>
            <a:endParaRPr lang="en-US"/>
          </a:p>
        </p:txBody>
      </p:sp>
    </p:spTree>
    <p:extLst>
      <p:ext uri="{BB962C8B-B14F-4D97-AF65-F5344CB8AC3E}">
        <p14:creationId xmlns:p14="http://schemas.microsoft.com/office/powerpoint/2010/main" val="3451409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39FE92-0638-4029-8AF9-2B81E784FBB8}" type="slidenum">
              <a:rPr lang="en-US" smtClean="0"/>
              <a:t>61</a:t>
            </a:fld>
            <a:endParaRPr lang="en-US"/>
          </a:p>
        </p:txBody>
      </p:sp>
    </p:spTree>
    <p:extLst>
      <p:ext uri="{BB962C8B-B14F-4D97-AF65-F5344CB8AC3E}">
        <p14:creationId xmlns:p14="http://schemas.microsoft.com/office/powerpoint/2010/main" val="1488953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06541-C37A-93AA-2272-5D7071D668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394D6C-30BD-5B0C-CB83-8601DFD1D2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2BDC49-694E-77EF-23C3-5A64391D9CF2}"/>
              </a:ext>
            </a:extLst>
          </p:cNvPr>
          <p:cNvSpPr>
            <a:spLocks noGrp="1"/>
          </p:cNvSpPr>
          <p:nvPr>
            <p:ph type="dt" sz="half" idx="10"/>
          </p:nvPr>
        </p:nvSpPr>
        <p:spPr/>
        <p:txBody>
          <a:bodyPr/>
          <a:lstStyle/>
          <a:p>
            <a:fld id="{9084FD4E-4A64-4B62-AAFB-BF15FAAE4208}" type="datetimeFigureOut">
              <a:rPr lang="en-US" smtClean="0"/>
              <a:t>8/24/2023</a:t>
            </a:fld>
            <a:endParaRPr lang="en-US"/>
          </a:p>
        </p:txBody>
      </p:sp>
      <p:sp>
        <p:nvSpPr>
          <p:cNvPr id="5" name="Footer Placeholder 4">
            <a:extLst>
              <a:ext uri="{FF2B5EF4-FFF2-40B4-BE49-F238E27FC236}">
                <a16:creationId xmlns:a16="http://schemas.microsoft.com/office/drawing/2014/main" id="{EBC4D5A9-A4B6-38AA-5C93-43439C5EA8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319ABE-F28C-FA58-13F6-34F65AEA905A}"/>
              </a:ext>
            </a:extLst>
          </p:cNvPr>
          <p:cNvSpPr>
            <a:spLocks noGrp="1"/>
          </p:cNvSpPr>
          <p:nvPr>
            <p:ph type="sldNum" sz="quarter" idx="12"/>
          </p:nvPr>
        </p:nvSpPr>
        <p:spPr/>
        <p:txBody>
          <a:bodyPr/>
          <a:lstStyle/>
          <a:p>
            <a:fld id="{42A3D37D-1C33-40A7-B1E0-7E79BAB565E6}" type="slidenum">
              <a:rPr lang="en-US" smtClean="0"/>
              <a:t>‹#›</a:t>
            </a:fld>
            <a:endParaRPr lang="en-US"/>
          </a:p>
        </p:txBody>
      </p:sp>
    </p:spTree>
    <p:extLst>
      <p:ext uri="{BB962C8B-B14F-4D97-AF65-F5344CB8AC3E}">
        <p14:creationId xmlns:p14="http://schemas.microsoft.com/office/powerpoint/2010/main" val="384264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1F9D-CF16-442C-BEC4-E5E9ADAEA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50C6EA-ECB4-3DA2-E153-B3760E9CED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8BF4D2-A82B-794B-3BFB-AA4B577E0CDE}"/>
              </a:ext>
            </a:extLst>
          </p:cNvPr>
          <p:cNvSpPr>
            <a:spLocks noGrp="1"/>
          </p:cNvSpPr>
          <p:nvPr>
            <p:ph type="dt" sz="half" idx="10"/>
          </p:nvPr>
        </p:nvSpPr>
        <p:spPr/>
        <p:txBody>
          <a:bodyPr/>
          <a:lstStyle/>
          <a:p>
            <a:fld id="{9084FD4E-4A64-4B62-AAFB-BF15FAAE4208}" type="datetimeFigureOut">
              <a:rPr lang="en-US" smtClean="0"/>
              <a:t>8/24/2023</a:t>
            </a:fld>
            <a:endParaRPr lang="en-US"/>
          </a:p>
        </p:txBody>
      </p:sp>
      <p:sp>
        <p:nvSpPr>
          <p:cNvPr id="5" name="Footer Placeholder 4">
            <a:extLst>
              <a:ext uri="{FF2B5EF4-FFF2-40B4-BE49-F238E27FC236}">
                <a16:creationId xmlns:a16="http://schemas.microsoft.com/office/drawing/2014/main" id="{65DF8D57-A24C-786A-0747-00BC8C1E09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E0686-9275-F207-8A96-370637BD8C9B}"/>
              </a:ext>
            </a:extLst>
          </p:cNvPr>
          <p:cNvSpPr>
            <a:spLocks noGrp="1"/>
          </p:cNvSpPr>
          <p:nvPr>
            <p:ph type="sldNum" sz="quarter" idx="12"/>
          </p:nvPr>
        </p:nvSpPr>
        <p:spPr/>
        <p:txBody>
          <a:bodyPr/>
          <a:lstStyle/>
          <a:p>
            <a:fld id="{42A3D37D-1C33-40A7-B1E0-7E79BAB565E6}" type="slidenum">
              <a:rPr lang="en-US" smtClean="0"/>
              <a:t>‹#›</a:t>
            </a:fld>
            <a:endParaRPr lang="en-US"/>
          </a:p>
        </p:txBody>
      </p:sp>
    </p:spTree>
    <p:extLst>
      <p:ext uri="{BB962C8B-B14F-4D97-AF65-F5344CB8AC3E}">
        <p14:creationId xmlns:p14="http://schemas.microsoft.com/office/powerpoint/2010/main" val="39850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0BA407-C9A3-0AFC-4BAF-22DB65566B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ED6F85-D5E6-EE82-3013-0907C4189D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0DFF53-4B74-A0B9-F26B-0E637EB7DA19}"/>
              </a:ext>
            </a:extLst>
          </p:cNvPr>
          <p:cNvSpPr>
            <a:spLocks noGrp="1"/>
          </p:cNvSpPr>
          <p:nvPr>
            <p:ph type="dt" sz="half" idx="10"/>
          </p:nvPr>
        </p:nvSpPr>
        <p:spPr/>
        <p:txBody>
          <a:bodyPr/>
          <a:lstStyle/>
          <a:p>
            <a:fld id="{9084FD4E-4A64-4B62-AAFB-BF15FAAE4208}" type="datetimeFigureOut">
              <a:rPr lang="en-US" smtClean="0"/>
              <a:t>8/24/2023</a:t>
            </a:fld>
            <a:endParaRPr lang="en-US"/>
          </a:p>
        </p:txBody>
      </p:sp>
      <p:sp>
        <p:nvSpPr>
          <p:cNvPr id="5" name="Footer Placeholder 4">
            <a:extLst>
              <a:ext uri="{FF2B5EF4-FFF2-40B4-BE49-F238E27FC236}">
                <a16:creationId xmlns:a16="http://schemas.microsoft.com/office/drawing/2014/main" id="{00FBB831-1A40-1624-AF39-093337E97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93DAF-44B0-0590-ACE2-DF9A1B24C077}"/>
              </a:ext>
            </a:extLst>
          </p:cNvPr>
          <p:cNvSpPr>
            <a:spLocks noGrp="1"/>
          </p:cNvSpPr>
          <p:nvPr>
            <p:ph type="sldNum" sz="quarter" idx="12"/>
          </p:nvPr>
        </p:nvSpPr>
        <p:spPr/>
        <p:txBody>
          <a:bodyPr/>
          <a:lstStyle/>
          <a:p>
            <a:fld id="{42A3D37D-1C33-40A7-B1E0-7E79BAB565E6}" type="slidenum">
              <a:rPr lang="en-US" smtClean="0"/>
              <a:t>‹#›</a:t>
            </a:fld>
            <a:endParaRPr lang="en-US"/>
          </a:p>
        </p:txBody>
      </p:sp>
    </p:spTree>
    <p:extLst>
      <p:ext uri="{BB962C8B-B14F-4D97-AF65-F5344CB8AC3E}">
        <p14:creationId xmlns:p14="http://schemas.microsoft.com/office/powerpoint/2010/main" val="371696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36828-C90A-9387-A6DD-C68E9B5281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D9354-C2A1-20C6-3110-9ADCDA53C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EC615C-877D-6314-FA18-196B39945AA5}"/>
              </a:ext>
            </a:extLst>
          </p:cNvPr>
          <p:cNvSpPr>
            <a:spLocks noGrp="1"/>
          </p:cNvSpPr>
          <p:nvPr>
            <p:ph type="dt" sz="half" idx="10"/>
          </p:nvPr>
        </p:nvSpPr>
        <p:spPr/>
        <p:txBody>
          <a:bodyPr/>
          <a:lstStyle/>
          <a:p>
            <a:fld id="{9084FD4E-4A64-4B62-AAFB-BF15FAAE4208}" type="datetimeFigureOut">
              <a:rPr lang="en-US" smtClean="0"/>
              <a:t>8/24/2023</a:t>
            </a:fld>
            <a:endParaRPr lang="en-US"/>
          </a:p>
        </p:txBody>
      </p:sp>
      <p:sp>
        <p:nvSpPr>
          <p:cNvPr id="5" name="Footer Placeholder 4">
            <a:extLst>
              <a:ext uri="{FF2B5EF4-FFF2-40B4-BE49-F238E27FC236}">
                <a16:creationId xmlns:a16="http://schemas.microsoft.com/office/drawing/2014/main" id="{73950B24-937B-78EA-9C03-88613748E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BA3821-C99E-AB78-F000-0F79BB95AFDB}"/>
              </a:ext>
            </a:extLst>
          </p:cNvPr>
          <p:cNvSpPr>
            <a:spLocks noGrp="1"/>
          </p:cNvSpPr>
          <p:nvPr>
            <p:ph type="sldNum" sz="quarter" idx="12"/>
          </p:nvPr>
        </p:nvSpPr>
        <p:spPr/>
        <p:txBody>
          <a:bodyPr/>
          <a:lstStyle/>
          <a:p>
            <a:fld id="{42A3D37D-1C33-40A7-B1E0-7E79BAB565E6}" type="slidenum">
              <a:rPr lang="en-US" smtClean="0"/>
              <a:t>‹#›</a:t>
            </a:fld>
            <a:endParaRPr lang="en-US"/>
          </a:p>
        </p:txBody>
      </p:sp>
    </p:spTree>
    <p:extLst>
      <p:ext uri="{BB962C8B-B14F-4D97-AF65-F5344CB8AC3E}">
        <p14:creationId xmlns:p14="http://schemas.microsoft.com/office/powerpoint/2010/main" val="90864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EB6C-50DE-B77A-D9C9-B75EFCD478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C9DE1D-1E5D-7A88-15F6-21812AC0BD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1AF054-8867-F35E-D622-7594545064E7}"/>
              </a:ext>
            </a:extLst>
          </p:cNvPr>
          <p:cNvSpPr>
            <a:spLocks noGrp="1"/>
          </p:cNvSpPr>
          <p:nvPr>
            <p:ph type="dt" sz="half" idx="10"/>
          </p:nvPr>
        </p:nvSpPr>
        <p:spPr/>
        <p:txBody>
          <a:bodyPr/>
          <a:lstStyle/>
          <a:p>
            <a:fld id="{9084FD4E-4A64-4B62-AAFB-BF15FAAE4208}" type="datetimeFigureOut">
              <a:rPr lang="en-US" smtClean="0"/>
              <a:t>8/24/2023</a:t>
            </a:fld>
            <a:endParaRPr lang="en-US"/>
          </a:p>
        </p:txBody>
      </p:sp>
      <p:sp>
        <p:nvSpPr>
          <p:cNvPr id="5" name="Footer Placeholder 4">
            <a:extLst>
              <a:ext uri="{FF2B5EF4-FFF2-40B4-BE49-F238E27FC236}">
                <a16:creationId xmlns:a16="http://schemas.microsoft.com/office/drawing/2014/main" id="{675C588F-21BB-A99A-67EC-3C9B7CD064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96EC5-621B-6797-5A37-31A571BB7C86}"/>
              </a:ext>
            </a:extLst>
          </p:cNvPr>
          <p:cNvSpPr>
            <a:spLocks noGrp="1"/>
          </p:cNvSpPr>
          <p:nvPr>
            <p:ph type="sldNum" sz="quarter" idx="12"/>
          </p:nvPr>
        </p:nvSpPr>
        <p:spPr/>
        <p:txBody>
          <a:bodyPr/>
          <a:lstStyle/>
          <a:p>
            <a:fld id="{42A3D37D-1C33-40A7-B1E0-7E79BAB565E6}" type="slidenum">
              <a:rPr lang="en-US" smtClean="0"/>
              <a:t>‹#›</a:t>
            </a:fld>
            <a:endParaRPr lang="en-US"/>
          </a:p>
        </p:txBody>
      </p:sp>
    </p:spTree>
    <p:extLst>
      <p:ext uri="{BB962C8B-B14F-4D97-AF65-F5344CB8AC3E}">
        <p14:creationId xmlns:p14="http://schemas.microsoft.com/office/powerpoint/2010/main" val="284865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6A255-35CC-C21B-7664-9A88A69F37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0C5CD-016B-3B5E-C081-7637EB120F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1CC502-B951-3416-D262-FC47177427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D38904-3723-7857-9ACB-DFB9806E37E4}"/>
              </a:ext>
            </a:extLst>
          </p:cNvPr>
          <p:cNvSpPr>
            <a:spLocks noGrp="1"/>
          </p:cNvSpPr>
          <p:nvPr>
            <p:ph type="dt" sz="half" idx="10"/>
          </p:nvPr>
        </p:nvSpPr>
        <p:spPr/>
        <p:txBody>
          <a:bodyPr/>
          <a:lstStyle/>
          <a:p>
            <a:fld id="{9084FD4E-4A64-4B62-AAFB-BF15FAAE4208}" type="datetimeFigureOut">
              <a:rPr lang="en-US" smtClean="0"/>
              <a:t>8/24/2023</a:t>
            </a:fld>
            <a:endParaRPr lang="en-US"/>
          </a:p>
        </p:txBody>
      </p:sp>
      <p:sp>
        <p:nvSpPr>
          <p:cNvPr id="6" name="Footer Placeholder 5">
            <a:extLst>
              <a:ext uri="{FF2B5EF4-FFF2-40B4-BE49-F238E27FC236}">
                <a16:creationId xmlns:a16="http://schemas.microsoft.com/office/drawing/2014/main" id="{A1D51894-BD25-2329-49B7-FAEA2D87E0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36128-A482-43CD-1CE5-31A7FC71E281}"/>
              </a:ext>
            </a:extLst>
          </p:cNvPr>
          <p:cNvSpPr>
            <a:spLocks noGrp="1"/>
          </p:cNvSpPr>
          <p:nvPr>
            <p:ph type="sldNum" sz="quarter" idx="12"/>
          </p:nvPr>
        </p:nvSpPr>
        <p:spPr/>
        <p:txBody>
          <a:bodyPr/>
          <a:lstStyle/>
          <a:p>
            <a:fld id="{42A3D37D-1C33-40A7-B1E0-7E79BAB565E6}" type="slidenum">
              <a:rPr lang="en-US" smtClean="0"/>
              <a:t>‹#›</a:t>
            </a:fld>
            <a:endParaRPr lang="en-US"/>
          </a:p>
        </p:txBody>
      </p:sp>
    </p:spTree>
    <p:extLst>
      <p:ext uri="{BB962C8B-B14F-4D97-AF65-F5344CB8AC3E}">
        <p14:creationId xmlns:p14="http://schemas.microsoft.com/office/powerpoint/2010/main" val="371083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E223C-6DB8-8638-AC28-1A8A7443A0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1D64EB-B2F3-5764-1BD2-98DD587367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A49D41-254C-9530-DED2-4756A093A1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D3C0F1-589D-D2F0-AED6-AEA5B56566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BCADD4-A301-EB70-D4A5-4D09630D4D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5366AE-1F7D-301F-F176-FCA371A1F7A7}"/>
              </a:ext>
            </a:extLst>
          </p:cNvPr>
          <p:cNvSpPr>
            <a:spLocks noGrp="1"/>
          </p:cNvSpPr>
          <p:nvPr>
            <p:ph type="dt" sz="half" idx="10"/>
          </p:nvPr>
        </p:nvSpPr>
        <p:spPr/>
        <p:txBody>
          <a:bodyPr/>
          <a:lstStyle/>
          <a:p>
            <a:fld id="{9084FD4E-4A64-4B62-AAFB-BF15FAAE4208}" type="datetimeFigureOut">
              <a:rPr lang="en-US" smtClean="0"/>
              <a:t>8/24/2023</a:t>
            </a:fld>
            <a:endParaRPr lang="en-US"/>
          </a:p>
        </p:txBody>
      </p:sp>
      <p:sp>
        <p:nvSpPr>
          <p:cNvPr id="8" name="Footer Placeholder 7">
            <a:extLst>
              <a:ext uri="{FF2B5EF4-FFF2-40B4-BE49-F238E27FC236}">
                <a16:creationId xmlns:a16="http://schemas.microsoft.com/office/drawing/2014/main" id="{B2B5211E-3B41-7E46-610D-D4AE2B0BDE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504131-421C-0470-7806-F3D550E62244}"/>
              </a:ext>
            </a:extLst>
          </p:cNvPr>
          <p:cNvSpPr>
            <a:spLocks noGrp="1"/>
          </p:cNvSpPr>
          <p:nvPr>
            <p:ph type="sldNum" sz="quarter" idx="12"/>
          </p:nvPr>
        </p:nvSpPr>
        <p:spPr/>
        <p:txBody>
          <a:bodyPr/>
          <a:lstStyle/>
          <a:p>
            <a:fld id="{42A3D37D-1C33-40A7-B1E0-7E79BAB565E6}" type="slidenum">
              <a:rPr lang="en-US" smtClean="0"/>
              <a:t>‹#›</a:t>
            </a:fld>
            <a:endParaRPr lang="en-US"/>
          </a:p>
        </p:txBody>
      </p:sp>
    </p:spTree>
    <p:extLst>
      <p:ext uri="{BB962C8B-B14F-4D97-AF65-F5344CB8AC3E}">
        <p14:creationId xmlns:p14="http://schemas.microsoft.com/office/powerpoint/2010/main" val="411005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130A-2499-292C-A6D4-8E0F4CD0C5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28BAB4-F995-4F60-C96B-3C78DCBA14E7}"/>
              </a:ext>
            </a:extLst>
          </p:cNvPr>
          <p:cNvSpPr>
            <a:spLocks noGrp="1"/>
          </p:cNvSpPr>
          <p:nvPr>
            <p:ph type="dt" sz="half" idx="10"/>
          </p:nvPr>
        </p:nvSpPr>
        <p:spPr/>
        <p:txBody>
          <a:bodyPr/>
          <a:lstStyle/>
          <a:p>
            <a:fld id="{9084FD4E-4A64-4B62-AAFB-BF15FAAE4208}" type="datetimeFigureOut">
              <a:rPr lang="en-US" smtClean="0"/>
              <a:t>8/24/2023</a:t>
            </a:fld>
            <a:endParaRPr lang="en-US"/>
          </a:p>
        </p:txBody>
      </p:sp>
      <p:sp>
        <p:nvSpPr>
          <p:cNvPr id="4" name="Footer Placeholder 3">
            <a:extLst>
              <a:ext uri="{FF2B5EF4-FFF2-40B4-BE49-F238E27FC236}">
                <a16:creationId xmlns:a16="http://schemas.microsoft.com/office/drawing/2014/main" id="{3CB0FB4A-FECA-17E7-D842-2EA52F829C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3ED789-8CA4-BA8D-020B-EA505FEA003B}"/>
              </a:ext>
            </a:extLst>
          </p:cNvPr>
          <p:cNvSpPr>
            <a:spLocks noGrp="1"/>
          </p:cNvSpPr>
          <p:nvPr>
            <p:ph type="sldNum" sz="quarter" idx="12"/>
          </p:nvPr>
        </p:nvSpPr>
        <p:spPr/>
        <p:txBody>
          <a:bodyPr/>
          <a:lstStyle/>
          <a:p>
            <a:fld id="{42A3D37D-1C33-40A7-B1E0-7E79BAB565E6}" type="slidenum">
              <a:rPr lang="en-US" smtClean="0"/>
              <a:t>‹#›</a:t>
            </a:fld>
            <a:endParaRPr lang="en-US"/>
          </a:p>
        </p:txBody>
      </p:sp>
    </p:spTree>
    <p:extLst>
      <p:ext uri="{BB962C8B-B14F-4D97-AF65-F5344CB8AC3E}">
        <p14:creationId xmlns:p14="http://schemas.microsoft.com/office/powerpoint/2010/main" val="182617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2E4DCE-6B48-F82B-39BC-5AB67CFAD470}"/>
              </a:ext>
            </a:extLst>
          </p:cNvPr>
          <p:cNvSpPr>
            <a:spLocks noGrp="1"/>
          </p:cNvSpPr>
          <p:nvPr>
            <p:ph type="dt" sz="half" idx="10"/>
          </p:nvPr>
        </p:nvSpPr>
        <p:spPr/>
        <p:txBody>
          <a:bodyPr/>
          <a:lstStyle/>
          <a:p>
            <a:fld id="{9084FD4E-4A64-4B62-AAFB-BF15FAAE4208}" type="datetimeFigureOut">
              <a:rPr lang="en-US" smtClean="0"/>
              <a:t>8/24/2023</a:t>
            </a:fld>
            <a:endParaRPr lang="en-US"/>
          </a:p>
        </p:txBody>
      </p:sp>
      <p:sp>
        <p:nvSpPr>
          <p:cNvPr id="3" name="Footer Placeholder 2">
            <a:extLst>
              <a:ext uri="{FF2B5EF4-FFF2-40B4-BE49-F238E27FC236}">
                <a16:creationId xmlns:a16="http://schemas.microsoft.com/office/drawing/2014/main" id="{199EF592-8BA3-76F8-2ADA-1B69D45398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3FD558-C95E-2820-8685-B4897A232B83}"/>
              </a:ext>
            </a:extLst>
          </p:cNvPr>
          <p:cNvSpPr>
            <a:spLocks noGrp="1"/>
          </p:cNvSpPr>
          <p:nvPr>
            <p:ph type="sldNum" sz="quarter" idx="12"/>
          </p:nvPr>
        </p:nvSpPr>
        <p:spPr/>
        <p:txBody>
          <a:bodyPr/>
          <a:lstStyle/>
          <a:p>
            <a:fld id="{42A3D37D-1C33-40A7-B1E0-7E79BAB565E6}" type="slidenum">
              <a:rPr lang="en-US" smtClean="0"/>
              <a:t>‹#›</a:t>
            </a:fld>
            <a:endParaRPr lang="en-US"/>
          </a:p>
        </p:txBody>
      </p:sp>
    </p:spTree>
    <p:extLst>
      <p:ext uri="{BB962C8B-B14F-4D97-AF65-F5344CB8AC3E}">
        <p14:creationId xmlns:p14="http://schemas.microsoft.com/office/powerpoint/2010/main" val="342771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3CE1C-A5FA-D31C-A457-815F2D5C42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029D60-46E6-A635-C874-0E53A7DCB4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FA0606-F688-70EE-2B85-D2BA92696D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A4097-872D-00FC-AA7F-9AEF6FEECCC6}"/>
              </a:ext>
            </a:extLst>
          </p:cNvPr>
          <p:cNvSpPr>
            <a:spLocks noGrp="1"/>
          </p:cNvSpPr>
          <p:nvPr>
            <p:ph type="dt" sz="half" idx="10"/>
          </p:nvPr>
        </p:nvSpPr>
        <p:spPr/>
        <p:txBody>
          <a:bodyPr/>
          <a:lstStyle/>
          <a:p>
            <a:fld id="{9084FD4E-4A64-4B62-AAFB-BF15FAAE4208}" type="datetimeFigureOut">
              <a:rPr lang="en-US" smtClean="0"/>
              <a:t>8/24/2023</a:t>
            </a:fld>
            <a:endParaRPr lang="en-US"/>
          </a:p>
        </p:txBody>
      </p:sp>
      <p:sp>
        <p:nvSpPr>
          <p:cNvPr id="6" name="Footer Placeholder 5">
            <a:extLst>
              <a:ext uri="{FF2B5EF4-FFF2-40B4-BE49-F238E27FC236}">
                <a16:creationId xmlns:a16="http://schemas.microsoft.com/office/drawing/2014/main" id="{DDE11395-2D25-E812-84A4-8069189953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CFC1F9-8565-7C2C-FBAE-0130F2F47577}"/>
              </a:ext>
            </a:extLst>
          </p:cNvPr>
          <p:cNvSpPr>
            <a:spLocks noGrp="1"/>
          </p:cNvSpPr>
          <p:nvPr>
            <p:ph type="sldNum" sz="quarter" idx="12"/>
          </p:nvPr>
        </p:nvSpPr>
        <p:spPr/>
        <p:txBody>
          <a:bodyPr/>
          <a:lstStyle/>
          <a:p>
            <a:fld id="{42A3D37D-1C33-40A7-B1E0-7E79BAB565E6}" type="slidenum">
              <a:rPr lang="en-US" smtClean="0"/>
              <a:t>‹#›</a:t>
            </a:fld>
            <a:endParaRPr lang="en-US"/>
          </a:p>
        </p:txBody>
      </p:sp>
    </p:spTree>
    <p:extLst>
      <p:ext uri="{BB962C8B-B14F-4D97-AF65-F5344CB8AC3E}">
        <p14:creationId xmlns:p14="http://schemas.microsoft.com/office/powerpoint/2010/main" val="311794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2B526-D544-8136-099D-A780B3AA9D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C41AED-77E2-6F75-73FB-36FD4A7262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0EC7B0-9591-D72E-AB34-947FA2E9E1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193BE4-F76A-0D15-88E2-FA823E4335B0}"/>
              </a:ext>
            </a:extLst>
          </p:cNvPr>
          <p:cNvSpPr>
            <a:spLocks noGrp="1"/>
          </p:cNvSpPr>
          <p:nvPr>
            <p:ph type="dt" sz="half" idx="10"/>
          </p:nvPr>
        </p:nvSpPr>
        <p:spPr/>
        <p:txBody>
          <a:bodyPr/>
          <a:lstStyle/>
          <a:p>
            <a:fld id="{9084FD4E-4A64-4B62-AAFB-BF15FAAE4208}" type="datetimeFigureOut">
              <a:rPr lang="en-US" smtClean="0"/>
              <a:t>8/24/2023</a:t>
            </a:fld>
            <a:endParaRPr lang="en-US"/>
          </a:p>
        </p:txBody>
      </p:sp>
      <p:sp>
        <p:nvSpPr>
          <p:cNvPr id="6" name="Footer Placeholder 5">
            <a:extLst>
              <a:ext uri="{FF2B5EF4-FFF2-40B4-BE49-F238E27FC236}">
                <a16:creationId xmlns:a16="http://schemas.microsoft.com/office/drawing/2014/main" id="{2CAB7A06-9D6C-92AB-7ECD-B236FD7094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3BA890-10F9-87CB-5F07-5768CC2E4EEB}"/>
              </a:ext>
            </a:extLst>
          </p:cNvPr>
          <p:cNvSpPr>
            <a:spLocks noGrp="1"/>
          </p:cNvSpPr>
          <p:nvPr>
            <p:ph type="sldNum" sz="quarter" idx="12"/>
          </p:nvPr>
        </p:nvSpPr>
        <p:spPr/>
        <p:txBody>
          <a:bodyPr/>
          <a:lstStyle/>
          <a:p>
            <a:fld id="{42A3D37D-1C33-40A7-B1E0-7E79BAB565E6}" type="slidenum">
              <a:rPr lang="en-US" smtClean="0"/>
              <a:t>‹#›</a:t>
            </a:fld>
            <a:endParaRPr lang="en-US"/>
          </a:p>
        </p:txBody>
      </p:sp>
    </p:spTree>
    <p:extLst>
      <p:ext uri="{BB962C8B-B14F-4D97-AF65-F5344CB8AC3E}">
        <p14:creationId xmlns:p14="http://schemas.microsoft.com/office/powerpoint/2010/main" val="273184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C320AB-89E4-6F2A-D841-80F65E2A4F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F1C1F6-A091-58C3-C8B6-62E79BF20D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5A9585-DA6D-BD5D-DB60-19FB9A1EFC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84FD4E-4A64-4B62-AAFB-BF15FAAE4208}" type="datetimeFigureOut">
              <a:rPr lang="en-US" smtClean="0"/>
              <a:t>8/24/2023</a:t>
            </a:fld>
            <a:endParaRPr lang="en-US"/>
          </a:p>
        </p:txBody>
      </p:sp>
      <p:sp>
        <p:nvSpPr>
          <p:cNvPr id="5" name="Footer Placeholder 4">
            <a:extLst>
              <a:ext uri="{FF2B5EF4-FFF2-40B4-BE49-F238E27FC236}">
                <a16:creationId xmlns:a16="http://schemas.microsoft.com/office/drawing/2014/main" id="{C871FB11-58A0-0B02-6B74-20658FAA85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F0EF14-E4A3-E50E-7F89-4C5C5A3888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A3D37D-1C33-40A7-B1E0-7E79BAB565E6}" type="slidenum">
              <a:rPr lang="en-US" smtClean="0"/>
              <a:t>‹#›</a:t>
            </a:fld>
            <a:endParaRPr lang="en-US"/>
          </a:p>
        </p:txBody>
      </p:sp>
    </p:spTree>
    <p:extLst>
      <p:ext uri="{BB962C8B-B14F-4D97-AF65-F5344CB8AC3E}">
        <p14:creationId xmlns:p14="http://schemas.microsoft.com/office/powerpoint/2010/main" val="2415907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74D3B3-DB4C-94EB-583A-C351195699EA}"/>
              </a:ext>
            </a:extLst>
          </p:cNvPr>
          <p:cNvSpPr txBox="1"/>
          <p:nvPr/>
        </p:nvSpPr>
        <p:spPr>
          <a:xfrm>
            <a:off x="989045" y="1166327"/>
            <a:ext cx="10014280" cy="1569660"/>
          </a:xfrm>
          <a:prstGeom prst="rect">
            <a:avLst/>
          </a:prstGeom>
          <a:noFill/>
        </p:spPr>
        <p:txBody>
          <a:bodyPr wrap="none" rtlCol="0">
            <a:spAutoFit/>
          </a:bodyPr>
          <a:lstStyle/>
          <a:p>
            <a:r>
              <a:rPr lang="en-US" sz="6000" err="1">
                <a:latin typeface="Montserrat" panose="00000500000000000000" pitchFamily="2" charset="0"/>
              </a:rPr>
              <a:t>Kubernets</a:t>
            </a:r>
            <a:r>
              <a:rPr lang="en-US" sz="6000">
                <a:latin typeface="Montserrat" panose="00000500000000000000" pitchFamily="2" charset="0"/>
              </a:rPr>
              <a:t> for Developers</a:t>
            </a:r>
          </a:p>
          <a:p>
            <a:r>
              <a:rPr lang="en-US" sz="3600" err="1">
                <a:latin typeface="Montserrat" panose="00000500000000000000" pitchFamily="2" charset="0"/>
              </a:rPr>
              <a:t>Tìm</a:t>
            </a:r>
            <a:r>
              <a:rPr lang="en-US" sz="3600">
                <a:latin typeface="Montserrat" panose="00000500000000000000" pitchFamily="2" charset="0"/>
              </a:rPr>
              <a:t> </a:t>
            </a:r>
            <a:r>
              <a:rPr lang="en-US" sz="3600" err="1">
                <a:latin typeface="Montserrat" panose="00000500000000000000" pitchFamily="2" charset="0"/>
              </a:rPr>
              <a:t>hiểu</a:t>
            </a:r>
            <a:r>
              <a:rPr lang="en-US" sz="3600">
                <a:latin typeface="Montserrat" panose="00000500000000000000" pitchFamily="2" charset="0"/>
              </a:rPr>
              <a:t> </a:t>
            </a:r>
            <a:r>
              <a:rPr lang="en-US" sz="3600" err="1">
                <a:latin typeface="Montserrat" panose="00000500000000000000" pitchFamily="2" charset="0"/>
              </a:rPr>
              <a:t>cốt</a:t>
            </a:r>
            <a:r>
              <a:rPr lang="en-US" sz="3600">
                <a:latin typeface="Montserrat" panose="00000500000000000000" pitchFamily="2" charset="0"/>
              </a:rPr>
              <a:t> </a:t>
            </a:r>
            <a:r>
              <a:rPr lang="en-US" sz="3600" err="1">
                <a:latin typeface="Montserrat" panose="00000500000000000000" pitchFamily="2" charset="0"/>
              </a:rPr>
              <a:t>lỗi</a:t>
            </a:r>
            <a:r>
              <a:rPr lang="en-US" sz="3600">
                <a:latin typeface="Montserrat" panose="00000500000000000000" pitchFamily="2" charset="0"/>
              </a:rPr>
              <a:t> – Core concept</a:t>
            </a:r>
          </a:p>
        </p:txBody>
      </p:sp>
      <p:sp>
        <p:nvSpPr>
          <p:cNvPr id="9" name="TextBox 8">
            <a:extLst>
              <a:ext uri="{FF2B5EF4-FFF2-40B4-BE49-F238E27FC236}">
                <a16:creationId xmlns:a16="http://schemas.microsoft.com/office/drawing/2014/main" id="{DC3FBEF1-D740-E393-01E2-42A81EEC226D}"/>
              </a:ext>
            </a:extLst>
          </p:cNvPr>
          <p:cNvSpPr txBox="1"/>
          <p:nvPr/>
        </p:nvSpPr>
        <p:spPr>
          <a:xfrm>
            <a:off x="4037039" y="3425868"/>
            <a:ext cx="7327647" cy="584775"/>
          </a:xfrm>
          <a:prstGeom prst="rect">
            <a:avLst/>
          </a:prstGeom>
          <a:noFill/>
        </p:spPr>
        <p:txBody>
          <a:bodyPr wrap="none" rtlCol="0">
            <a:spAutoFit/>
          </a:bodyPr>
          <a:lstStyle/>
          <a:p>
            <a:r>
              <a:rPr lang="en-US" sz="3200">
                <a:latin typeface="Montserrat" panose="00000500000000000000" pitchFamily="2" charset="0"/>
              </a:rPr>
              <a:t>K8s từ góc nhìn của nhà phát triển</a:t>
            </a:r>
          </a:p>
        </p:txBody>
      </p:sp>
      <p:cxnSp>
        <p:nvCxnSpPr>
          <p:cNvPr id="10" name="Straight Connector 9">
            <a:extLst>
              <a:ext uri="{FF2B5EF4-FFF2-40B4-BE49-F238E27FC236}">
                <a16:creationId xmlns:a16="http://schemas.microsoft.com/office/drawing/2014/main" id="{96B1A73A-90CF-98B6-0A18-6DD1C579DBF0}"/>
              </a:ext>
            </a:extLst>
          </p:cNvPr>
          <p:cNvCxnSpPr/>
          <p:nvPr/>
        </p:nvCxnSpPr>
        <p:spPr>
          <a:xfrm>
            <a:off x="1101012" y="3080927"/>
            <a:ext cx="10263674" cy="0"/>
          </a:xfrm>
          <a:prstGeom prst="line">
            <a:avLst/>
          </a:prstGeom>
          <a:ln w="76200">
            <a:gradFill flip="none" rotWithShape="1">
              <a:gsLst>
                <a:gs pos="0">
                  <a:srgbClr val="EE308D"/>
                </a:gs>
                <a:gs pos="100000">
                  <a:srgbClr val="F05724"/>
                </a:gs>
              </a:gsLst>
              <a:path path="circle">
                <a:fillToRect l="100000" t="100000"/>
              </a:path>
              <a:tileRect r="-100000" b="-100000"/>
            </a:gradFill>
          </a:ln>
        </p:spPr>
        <p:style>
          <a:lnRef idx="3">
            <a:schemeClr val="accent2"/>
          </a:lnRef>
          <a:fillRef idx="0">
            <a:schemeClr val="accent2"/>
          </a:fillRef>
          <a:effectRef idx="2">
            <a:schemeClr val="accent2"/>
          </a:effectRef>
          <a:fontRef idx="minor">
            <a:schemeClr val="tx1"/>
          </a:fontRef>
        </p:style>
      </p:cxnSp>
      <p:pic>
        <p:nvPicPr>
          <p:cNvPr id="1026" name="Picture 2">
            <a:extLst>
              <a:ext uri="{FF2B5EF4-FFF2-40B4-BE49-F238E27FC236}">
                <a16:creationId xmlns:a16="http://schemas.microsoft.com/office/drawing/2014/main" id="{B15A1AFF-8177-AE82-BA3B-B4B29D2A0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45" y="3553822"/>
            <a:ext cx="2607627" cy="2532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65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
            <a:extLst>
              <a:ext uri="{FF2B5EF4-FFF2-40B4-BE49-F238E27FC236}">
                <a16:creationId xmlns:a16="http://schemas.microsoft.com/office/drawing/2014/main" id="{243F6975-232C-D06E-5F0D-014B331201AE}"/>
              </a:ext>
            </a:extLst>
          </p:cNvPr>
          <p:cNvSpPr txBox="1"/>
          <p:nvPr/>
        </p:nvSpPr>
        <p:spPr>
          <a:xfrm>
            <a:off x="4888189" y="1727200"/>
            <a:ext cx="6866927" cy="3870960"/>
          </a:xfrm>
          <a:prstGeom prst="rect">
            <a:avLst/>
          </a:prstGeom>
        </p:spPr>
        <p:txBody>
          <a:bodyPr vert="horz" lIns="91440" tIns="45720" rIns="91440" bIns="45720" rtlCol="0" anchor="ctr">
            <a:normAutofit/>
          </a:bodyPr>
          <a:lstStyle>
            <a:defPPr>
              <a:defRPr lang="en-US"/>
            </a:defPPr>
            <a:lvl1pPr marL="342900" indent="-228600">
              <a:lnSpc>
                <a:spcPct val="90000"/>
              </a:lnSpc>
              <a:spcAft>
                <a:spcPts val="600"/>
              </a:spcAft>
              <a:buFont typeface="Arial" panose="020B0604020202020204" pitchFamily="34" charset="0"/>
              <a:buChar char="•"/>
              <a:defRPr sz="2400"/>
            </a:lvl1pPr>
          </a:lstStyle>
          <a:p>
            <a:pPr>
              <a:lnSpc>
                <a:spcPct val="110000"/>
              </a:lnSpc>
            </a:pPr>
            <a:r>
              <a:rPr lang="vi-VN" sz="2000">
                <a:solidFill>
                  <a:srgbClr val="FF0000"/>
                </a:solidFill>
                <a:latin typeface="Montserrat" panose="00000500000000000000" pitchFamily="2" charset="0"/>
              </a:rPr>
              <a:t>Gói gọn một ứng dụng và để một thành phần khác quản lý nó thay cho chúng ta</a:t>
            </a:r>
          </a:p>
          <a:p>
            <a:pPr>
              <a:lnSpc>
                <a:spcPct val="110000"/>
              </a:lnSpc>
            </a:pPr>
            <a:r>
              <a:rPr lang="vi-VN" sz="2000">
                <a:solidFill>
                  <a:srgbClr val="FF0000"/>
                </a:solidFill>
                <a:latin typeface="Montserrat" panose="00000500000000000000" pitchFamily="2" charset="0"/>
              </a:rPr>
              <a:t>Không phải lo lắng về việc quản lý các container</a:t>
            </a:r>
          </a:p>
          <a:p>
            <a:pPr>
              <a:lnSpc>
                <a:spcPct val="110000"/>
              </a:lnSpc>
            </a:pPr>
            <a:r>
              <a:rPr lang="vi-VN" sz="2000">
                <a:solidFill>
                  <a:srgbClr val="FF0000"/>
                </a:solidFill>
                <a:latin typeface="Montserrat" panose="00000500000000000000" pitchFamily="2" charset="0"/>
              </a:rPr>
              <a:t>Loại bỏ điểm hỏng hóc đơn lẻ</a:t>
            </a:r>
          </a:p>
          <a:p>
            <a:pPr>
              <a:lnSpc>
                <a:spcPct val="110000"/>
              </a:lnSpc>
            </a:pPr>
            <a:r>
              <a:rPr lang="vi-VN" sz="2000">
                <a:solidFill>
                  <a:srgbClr val="FF0000"/>
                </a:solidFill>
                <a:latin typeface="Montserrat" panose="00000500000000000000" pitchFamily="2" charset="0"/>
              </a:rPr>
              <a:t>Mở rộng các container</a:t>
            </a:r>
          </a:p>
          <a:p>
            <a:pPr>
              <a:lnSpc>
                <a:spcPct val="110000"/>
              </a:lnSpc>
            </a:pPr>
            <a:r>
              <a:rPr lang="vi-VN" sz="2000">
                <a:solidFill>
                  <a:srgbClr val="FF0000"/>
                </a:solidFill>
                <a:latin typeface="Montserrat" panose="00000500000000000000" pitchFamily="2" charset="0"/>
              </a:rPr>
              <a:t>Cập nhật các container mà không làm gián đoạn ứng dụng</a:t>
            </a:r>
          </a:p>
          <a:p>
            <a:pPr>
              <a:lnSpc>
                <a:spcPct val="110000"/>
              </a:lnSpc>
            </a:pPr>
            <a:r>
              <a:rPr lang="vi-VN" sz="2000">
                <a:solidFill>
                  <a:srgbClr val="FF0000"/>
                </a:solidFill>
                <a:latin typeface="Montserrat" panose="00000500000000000000" pitchFamily="2" charset="0"/>
              </a:rPr>
              <a:t>Có các tùy chọn mạng và lưu trữ liên tục mạnh mẽ</a:t>
            </a:r>
            <a:endParaRPr lang="en-US" sz="2000">
              <a:solidFill>
                <a:srgbClr val="FF0000"/>
              </a:solidFill>
              <a:latin typeface="Montserrat" panose="00000500000000000000" pitchFamily="2" charset="0"/>
            </a:endParaRPr>
          </a:p>
        </p:txBody>
      </p:sp>
      <p:cxnSp>
        <p:nvCxnSpPr>
          <p:cNvPr id="10" name="Straight Connector 9">
            <a:extLst>
              <a:ext uri="{FF2B5EF4-FFF2-40B4-BE49-F238E27FC236}">
                <a16:creationId xmlns:a16="http://schemas.microsoft.com/office/drawing/2014/main" id="{F960CE23-4F8D-3270-6031-17593B1AC463}"/>
              </a:ext>
            </a:extLst>
          </p:cNvPr>
          <p:cNvCxnSpPr>
            <a:cxnSpLocks/>
          </p:cNvCxnSpPr>
          <p:nvPr/>
        </p:nvCxnSpPr>
        <p:spPr>
          <a:xfrm>
            <a:off x="4412974" y="1036320"/>
            <a:ext cx="0" cy="4907280"/>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9365EED-73DA-E425-43BE-6BE3BD539FEB}"/>
              </a:ext>
            </a:extLst>
          </p:cNvPr>
          <p:cNvSpPr txBox="1"/>
          <p:nvPr/>
        </p:nvSpPr>
        <p:spPr>
          <a:xfrm>
            <a:off x="853120" y="92128"/>
            <a:ext cx="5567550"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Tổng quan về Kubernetes</a:t>
            </a:r>
            <a:endParaRPr lang="en-US">
              <a:solidFill>
                <a:schemeClr val="tx1">
                  <a:alpha val="59000"/>
                </a:schemeClr>
              </a:solidFill>
              <a:latin typeface="Montserrat" panose="00000500000000000000" pitchFamily="2" charset="0"/>
            </a:endParaRPr>
          </a:p>
        </p:txBody>
      </p:sp>
      <p:sp>
        <p:nvSpPr>
          <p:cNvPr id="3" name="TextBox 2">
            <a:extLst>
              <a:ext uri="{FF2B5EF4-FFF2-40B4-BE49-F238E27FC236}">
                <a16:creationId xmlns:a16="http://schemas.microsoft.com/office/drawing/2014/main" id="{1717E9FE-7D6A-57B5-35AA-DE0028F74CFF}"/>
              </a:ext>
            </a:extLst>
          </p:cNvPr>
          <p:cNvSpPr txBox="1"/>
          <p:nvPr/>
        </p:nvSpPr>
        <p:spPr>
          <a:xfrm>
            <a:off x="624395" y="1592825"/>
            <a:ext cx="3550972" cy="1077218"/>
          </a:xfrm>
          <a:prstGeom prst="rect">
            <a:avLst/>
          </a:prstGeom>
          <a:noFill/>
        </p:spPr>
        <p:txBody>
          <a:bodyPr wrap="none" rtlCol="0">
            <a:spAutoFit/>
          </a:bodyPr>
          <a:lstStyle/>
          <a:p>
            <a:r>
              <a:rPr lang="en-US" sz="3200">
                <a:latin typeface="Montserrat" panose="00000500000000000000" pitchFamily="2" charset="0"/>
              </a:rPr>
              <a:t>Để quản lý được</a:t>
            </a:r>
          </a:p>
          <a:p>
            <a:pPr algn="ctr"/>
            <a:r>
              <a:rPr lang="en-US" sz="3200">
                <a:latin typeface="Montserrat" panose="00000500000000000000" pitchFamily="2" charset="0"/>
              </a:rPr>
              <a:t>chúng, ta cần</a:t>
            </a:r>
          </a:p>
        </p:txBody>
      </p:sp>
      <p:pic>
        <p:nvPicPr>
          <p:cNvPr id="8" name="Picture 7">
            <a:extLst>
              <a:ext uri="{FF2B5EF4-FFF2-40B4-BE49-F238E27FC236}">
                <a16:creationId xmlns:a16="http://schemas.microsoft.com/office/drawing/2014/main" id="{BBAA8FAB-8724-94D7-81B6-0B2B4CDA2000}"/>
              </a:ext>
            </a:extLst>
          </p:cNvPr>
          <p:cNvPicPr>
            <a:picLocks noChangeAspect="1"/>
          </p:cNvPicPr>
          <p:nvPr/>
        </p:nvPicPr>
        <p:blipFill>
          <a:blip r:embed="rId2"/>
          <a:stretch>
            <a:fillRect/>
          </a:stretch>
        </p:blipFill>
        <p:spPr>
          <a:xfrm>
            <a:off x="1084161" y="3063240"/>
            <a:ext cx="2631439" cy="2631439"/>
          </a:xfrm>
          <a:prstGeom prst="rect">
            <a:avLst/>
          </a:prstGeom>
        </p:spPr>
      </p:pic>
    </p:spTree>
    <p:extLst>
      <p:ext uri="{BB962C8B-B14F-4D97-AF65-F5344CB8AC3E}">
        <p14:creationId xmlns:p14="http://schemas.microsoft.com/office/powerpoint/2010/main" val="290175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in a orchestra&#10;&#10;Description automatically generated">
            <a:extLst>
              <a:ext uri="{FF2B5EF4-FFF2-40B4-BE49-F238E27FC236}">
                <a16:creationId xmlns:a16="http://schemas.microsoft.com/office/drawing/2014/main" id="{AF63CF1B-DB9D-A9C8-6EFE-7580C46B0CA8}"/>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69798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F04F01-82E3-F349-24F4-FB5AF4620894}"/>
              </a:ext>
            </a:extLst>
          </p:cNvPr>
          <p:cNvSpPr/>
          <p:nvPr/>
        </p:nvSpPr>
        <p:spPr>
          <a:xfrm>
            <a:off x="675640" y="2316480"/>
            <a:ext cx="10840720" cy="2225040"/>
          </a:xfrm>
          <a:prstGeom prst="rect">
            <a:avLst/>
          </a:prstGeom>
          <a:noFill/>
          <a:ln w="38100">
            <a:gradFill>
              <a:gsLst>
                <a:gs pos="0">
                  <a:srgbClr val="EE308D"/>
                </a:gs>
                <a:gs pos="100000">
                  <a:srgbClr val="F0572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9365EED-73DA-E425-43BE-6BE3BD539FEB}"/>
              </a:ext>
            </a:extLst>
          </p:cNvPr>
          <p:cNvSpPr txBox="1"/>
          <p:nvPr/>
        </p:nvSpPr>
        <p:spPr>
          <a:xfrm>
            <a:off x="853120" y="92128"/>
            <a:ext cx="5567550"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Tổng quan về Kubernetes</a:t>
            </a:r>
            <a:endParaRPr lang="en-US">
              <a:solidFill>
                <a:schemeClr val="tx1">
                  <a:alpha val="59000"/>
                </a:schemeClr>
              </a:solidFill>
              <a:latin typeface="Montserrat" panose="00000500000000000000" pitchFamily="2" charset="0"/>
            </a:endParaRPr>
          </a:p>
        </p:txBody>
      </p:sp>
      <p:sp>
        <p:nvSpPr>
          <p:cNvPr id="5" name="TextBox 4">
            <a:extLst>
              <a:ext uri="{FF2B5EF4-FFF2-40B4-BE49-F238E27FC236}">
                <a16:creationId xmlns:a16="http://schemas.microsoft.com/office/drawing/2014/main" id="{EB0AB4B9-90FE-1DA7-2CBC-FB0E12233694}"/>
              </a:ext>
            </a:extLst>
          </p:cNvPr>
          <p:cNvSpPr txBox="1"/>
          <p:nvPr/>
        </p:nvSpPr>
        <p:spPr>
          <a:xfrm>
            <a:off x="1364234" y="2967232"/>
            <a:ext cx="9649206" cy="954107"/>
          </a:xfrm>
          <a:prstGeom prst="rect">
            <a:avLst/>
          </a:prstGeom>
          <a:noFill/>
        </p:spPr>
        <p:txBody>
          <a:bodyPr wrap="square">
            <a:spAutoFit/>
          </a:bodyPr>
          <a:lstStyle/>
          <a:p>
            <a:pPr algn="ctr"/>
            <a:r>
              <a:rPr lang="en-US" sz="2800" b="1">
                <a:solidFill>
                  <a:srgbClr val="FC145C"/>
                </a:solidFill>
                <a:latin typeface="Montserrat" panose="00000500000000000000" pitchFamily="2" charset="0"/>
              </a:rPr>
              <a:t>Kubernetes là người điều khiển của một dàn nhạc container.</a:t>
            </a:r>
          </a:p>
        </p:txBody>
      </p:sp>
    </p:spTree>
    <p:extLst>
      <p:ext uri="{BB962C8B-B14F-4D97-AF65-F5344CB8AC3E}">
        <p14:creationId xmlns:p14="http://schemas.microsoft.com/office/powerpoint/2010/main" val="225329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334BA3-1C37-55A1-3150-6F68030A3309}"/>
              </a:ext>
            </a:extLst>
          </p:cNvPr>
          <p:cNvSpPr txBox="1"/>
          <p:nvPr/>
        </p:nvSpPr>
        <p:spPr>
          <a:xfrm>
            <a:off x="853120" y="92128"/>
            <a:ext cx="5567550"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Tổng quan về Kubernetes</a:t>
            </a:r>
            <a:endParaRPr lang="en-US">
              <a:solidFill>
                <a:schemeClr val="tx1">
                  <a:alpha val="59000"/>
                </a:schemeClr>
              </a:solidFill>
              <a:latin typeface="Montserrat" panose="00000500000000000000" pitchFamily="2" charset="0"/>
            </a:endParaRPr>
          </a:p>
        </p:txBody>
      </p:sp>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106599" y="473829"/>
            <a:ext cx="9849751" cy="134967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r>
              <a:rPr lang="en-US" sz="3600" b="1" kern="1200">
                <a:solidFill>
                  <a:schemeClr val="tx1"/>
                </a:solidFill>
                <a:latin typeface="Montserrat" panose="00000500000000000000" pitchFamily="2" charset="0"/>
              </a:rPr>
              <a:t>Các tính năng chính của Kubernetes bao gồm</a:t>
            </a:r>
          </a:p>
        </p:txBody>
      </p:sp>
      <p:sp>
        <p:nvSpPr>
          <p:cNvPr id="10" name="TextBox 9">
            <a:extLst>
              <a:ext uri="{FF2B5EF4-FFF2-40B4-BE49-F238E27FC236}">
                <a16:creationId xmlns:a16="http://schemas.microsoft.com/office/drawing/2014/main" id="{CB9E9929-A2B9-F9C6-A560-066C65345AA1}"/>
              </a:ext>
            </a:extLst>
          </p:cNvPr>
          <p:cNvSpPr txBox="1"/>
          <p:nvPr/>
        </p:nvSpPr>
        <p:spPr>
          <a:xfrm>
            <a:off x="1210516" y="2022833"/>
            <a:ext cx="9849751" cy="3261424"/>
          </a:xfrm>
          <a:prstGeom prst="rect">
            <a:avLst/>
          </a:prstGeom>
        </p:spPr>
        <p:txBody>
          <a:bodyPr vert="horz" lIns="91440" tIns="45720" rIns="91440" bIns="45720" rtlCol="0" anchor="ctr">
            <a:normAutofit/>
          </a:bodyPr>
          <a:lstStyle/>
          <a:p>
            <a:pPr marL="571500" indent="-457200">
              <a:lnSpc>
                <a:spcPct val="110000"/>
              </a:lnSpc>
              <a:spcAft>
                <a:spcPts val="600"/>
              </a:spcAft>
              <a:buAutoNum type="arabicPeriod"/>
            </a:pPr>
            <a:r>
              <a:rPr lang="en-US" sz="2000">
                <a:latin typeface="Montserrat" panose="00000500000000000000" pitchFamily="2" charset="0"/>
              </a:rPr>
              <a:t>Service Discovery/Load Balancing (Khám phá dịch vụ / Cân bằng tải)</a:t>
            </a:r>
          </a:p>
          <a:p>
            <a:pPr marL="571500" indent="-457200">
              <a:lnSpc>
                <a:spcPct val="110000"/>
              </a:lnSpc>
              <a:spcAft>
                <a:spcPts val="600"/>
              </a:spcAft>
              <a:buAutoNum type="arabicPeriod"/>
            </a:pPr>
            <a:r>
              <a:rPr lang="vi-VN" sz="2000">
                <a:latin typeface="Montserrat" panose="00000500000000000000" pitchFamily="2" charset="0"/>
              </a:rPr>
              <a:t>Storage Orchestration (Tổ chức lưu trữ)</a:t>
            </a:r>
            <a:endParaRPr lang="en-US" sz="2000">
              <a:latin typeface="Montserrat" panose="00000500000000000000" pitchFamily="2" charset="0"/>
            </a:endParaRPr>
          </a:p>
          <a:p>
            <a:pPr marL="571500" indent="-457200">
              <a:lnSpc>
                <a:spcPct val="110000"/>
              </a:lnSpc>
              <a:spcAft>
                <a:spcPts val="600"/>
              </a:spcAft>
              <a:buAutoNum type="arabicPeriod"/>
            </a:pPr>
            <a:r>
              <a:rPr lang="vi-VN" sz="2000">
                <a:latin typeface="Montserrat" panose="00000500000000000000" pitchFamily="2" charset="0"/>
              </a:rPr>
              <a:t>Automate Rollouts/Rollbacks (Tự động triển khai/Tự động quay lại phiên bản trước)</a:t>
            </a:r>
            <a:endParaRPr lang="en-US" sz="2000">
              <a:latin typeface="Montserrat" panose="00000500000000000000" pitchFamily="2" charset="0"/>
            </a:endParaRPr>
          </a:p>
          <a:p>
            <a:pPr marL="571500" indent="-457200">
              <a:lnSpc>
                <a:spcPct val="110000"/>
              </a:lnSpc>
              <a:spcAft>
                <a:spcPts val="600"/>
              </a:spcAft>
              <a:buAutoNum type="arabicPeriod"/>
            </a:pPr>
            <a:r>
              <a:rPr lang="en-US" sz="2000">
                <a:latin typeface="Montserrat" panose="00000500000000000000" pitchFamily="2" charset="0"/>
              </a:rPr>
              <a:t>Self-Healing (Tự khắc phục)</a:t>
            </a:r>
          </a:p>
          <a:p>
            <a:pPr marL="571500" indent="-457200">
              <a:lnSpc>
                <a:spcPct val="110000"/>
              </a:lnSpc>
              <a:spcAft>
                <a:spcPts val="600"/>
              </a:spcAft>
              <a:buAutoNum type="arabicPeriod"/>
            </a:pPr>
            <a:r>
              <a:rPr lang="en-US" sz="2000">
                <a:latin typeface="Montserrat" panose="00000500000000000000" pitchFamily="2" charset="0"/>
              </a:rPr>
              <a:t>Secret and Configuration Management (Quản lý bí mật và cấu hình)</a:t>
            </a:r>
          </a:p>
          <a:p>
            <a:pPr marL="571500" indent="-457200">
              <a:lnSpc>
                <a:spcPct val="110000"/>
              </a:lnSpc>
              <a:spcAft>
                <a:spcPts val="600"/>
              </a:spcAft>
              <a:buAutoNum type="arabicPeriod"/>
            </a:pPr>
            <a:r>
              <a:rPr lang="en-US" sz="2000">
                <a:latin typeface="Montserrat" panose="00000500000000000000" pitchFamily="2" charset="0"/>
              </a:rPr>
              <a:t>Horizontal Scaling (Mở rộng theo chiều ngang)</a:t>
            </a:r>
          </a:p>
        </p:txBody>
      </p:sp>
    </p:spTree>
    <p:extLst>
      <p:ext uri="{BB962C8B-B14F-4D97-AF65-F5344CB8AC3E}">
        <p14:creationId xmlns:p14="http://schemas.microsoft.com/office/powerpoint/2010/main" val="393249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The big picture</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8247017" y="3153062"/>
            <a:ext cx="302768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1 - Introduction</a:t>
            </a:r>
          </a:p>
        </p:txBody>
      </p:sp>
      <p:sp>
        <p:nvSpPr>
          <p:cNvPr id="2" name="TextBox 1">
            <a:extLst>
              <a:ext uri="{FF2B5EF4-FFF2-40B4-BE49-F238E27FC236}">
                <a16:creationId xmlns:a16="http://schemas.microsoft.com/office/drawing/2014/main" id="{B68125C8-297A-B5E8-2387-07C4975B7DEC}"/>
              </a:ext>
            </a:extLst>
          </p:cNvPr>
          <p:cNvSpPr txBox="1"/>
          <p:nvPr/>
        </p:nvSpPr>
        <p:spPr>
          <a:xfrm>
            <a:off x="853120" y="92128"/>
            <a:ext cx="4334841"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The big picture</a:t>
            </a:r>
            <a:endParaRPr lang="en-US">
              <a:solidFill>
                <a:schemeClr val="tx1">
                  <a:alpha val="59000"/>
                </a:schemeClr>
              </a:solidFill>
              <a:latin typeface="Montserrat" panose="00000500000000000000" pitchFamily="2" charset="0"/>
            </a:endParaRPr>
          </a:p>
        </p:txBody>
      </p:sp>
    </p:spTree>
    <p:extLst>
      <p:ext uri="{BB962C8B-B14F-4D97-AF65-F5344CB8AC3E}">
        <p14:creationId xmlns:p14="http://schemas.microsoft.com/office/powerpoint/2010/main" val="2655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334BA3-1C37-55A1-3150-6F68030A3309}"/>
              </a:ext>
            </a:extLst>
          </p:cNvPr>
          <p:cNvSpPr txBox="1"/>
          <p:nvPr/>
        </p:nvSpPr>
        <p:spPr>
          <a:xfrm>
            <a:off x="853120" y="92128"/>
            <a:ext cx="4334841"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The big picture</a:t>
            </a:r>
            <a:endParaRPr lang="en-US">
              <a:solidFill>
                <a:schemeClr val="tx1">
                  <a:alpha val="59000"/>
                </a:schemeClr>
              </a:solidFill>
              <a:latin typeface="Montserrat" panose="00000500000000000000" pitchFamily="2" charset="0"/>
            </a:endParaRPr>
          </a:p>
        </p:txBody>
      </p:sp>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106599" y="702155"/>
            <a:ext cx="9849751" cy="88821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r>
              <a:rPr lang="en-US" sz="4800" b="1" kern="1200">
                <a:solidFill>
                  <a:schemeClr val="tx1"/>
                </a:solidFill>
                <a:latin typeface="Montserrat" panose="00000500000000000000" pitchFamily="2" charset="0"/>
              </a:rPr>
              <a:t>The big picture</a:t>
            </a:r>
          </a:p>
        </p:txBody>
      </p:sp>
      <p:pic>
        <p:nvPicPr>
          <p:cNvPr id="2050" name="Picture 2">
            <a:extLst>
              <a:ext uri="{FF2B5EF4-FFF2-40B4-BE49-F238E27FC236}">
                <a16:creationId xmlns:a16="http://schemas.microsoft.com/office/drawing/2014/main" id="{8BD9C4B7-B751-4429-057E-41F91C1A0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81" y="2961079"/>
            <a:ext cx="2353627" cy="22853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6DA622-F9B8-75CF-2912-37C0621F5C96}"/>
              </a:ext>
            </a:extLst>
          </p:cNvPr>
          <p:cNvSpPr txBox="1"/>
          <p:nvPr/>
        </p:nvSpPr>
        <p:spPr>
          <a:xfrm>
            <a:off x="1453281" y="2210817"/>
            <a:ext cx="2374368" cy="523220"/>
          </a:xfrm>
          <a:prstGeom prst="rect">
            <a:avLst/>
          </a:prstGeom>
          <a:noFill/>
        </p:spPr>
        <p:txBody>
          <a:bodyPr wrap="none" rtlCol="0">
            <a:spAutoFit/>
          </a:bodyPr>
          <a:lstStyle/>
          <a:p>
            <a:r>
              <a:rPr lang="en-US" sz="2800" b="1">
                <a:solidFill>
                  <a:srgbClr val="0070C0"/>
                </a:solidFill>
                <a:latin typeface="Montserrat" panose="00000500000000000000" pitchFamily="2" charset="0"/>
              </a:rPr>
              <a:t>Kubernetes</a:t>
            </a:r>
          </a:p>
        </p:txBody>
      </p:sp>
      <p:sp>
        <p:nvSpPr>
          <p:cNvPr id="11" name="TextBox 4">
            <a:extLst>
              <a:ext uri="{FF2B5EF4-FFF2-40B4-BE49-F238E27FC236}">
                <a16:creationId xmlns:a16="http://schemas.microsoft.com/office/drawing/2014/main" id="{FAB9DCFF-931C-E864-09D0-BD6B9F40D60B}"/>
              </a:ext>
            </a:extLst>
          </p:cNvPr>
          <p:cNvSpPr txBox="1"/>
          <p:nvPr/>
        </p:nvSpPr>
        <p:spPr>
          <a:xfrm>
            <a:off x="3980349" y="1811131"/>
            <a:ext cx="7705003" cy="3870960"/>
          </a:xfrm>
          <a:prstGeom prst="rect">
            <a:avLst/>
          </a:prstGeom>
        </p:spPr>
        <p:txBody>
          <a:bodyPr vert="horz" lIns="91440" tIns="45720" rIns="91440" bIns="45720" rtlCol="0" anchor="ctr">
            <a:normAutofit/>
          </a:bodyPr>
          <a:lstStyle>
            <a:defPPr>
              <a:defRPr lang="en-US"/>
            </a:defPPr>
            <a:lvl1pPr marL="342900" indent="-228600">
              <a:lnSpc>
                <a:spcPct val="90000"/>
              </a:lnSpc>
              <a:spcAft>
                <a:spcPts val="600"/>
              </a:spcAft>
              <a:buFont typeface="Arial" panose="020B0604020202020204" pitchFamily="34" charset="0"/>
              <a:buChar char="•"/>
              <a:defRPr sz="2400"/>
            </a:lvl1pPr>
          </a:lstStyle>
          <a:p>
            <a:pPr algn="just">
              <a:lnSpc>
                <a:spcPct val="110000"/>
              </a:lnSpc>
            </a:pPr>
            <a:r>
              <a:rPr lang="vi-VN">
                <a:solidFill>
                  <a:schemeClr val="accent1">
                    <a:lumMod val="75000"/>
                  </a:schemeClr>
                </a:solidFill>
                <a:latin typeface="Montserrat" panose="00000500000000000000" pitchFamily="2" charset="0"/>
              </a:rPr>
              <a:t>Dự án mã nguồn mở</a:t>
            </a:r>
          </a:p>
          <a:p>
            <a:pPr algn="just">
              <a:lnSpc>
                <a:spcPct val="110000"/>
              </a:lnSpc>
            </a:pPr>
            <a:r>
              <a:rPr lang="vi-VN">
                <a:solidFill>
                  <a:schemeClr val="accent1">
                    <a:lumMod val="75000"/>
                  </a:schemeClr>
                </a:solidFill>
                <a:latin typeface="Montserrat" panose="00000500000000000000" pitchFamily="2" charset="0"/>
              </a:rPr>
              <a:t>Được sử dụng nội bộ bởi Google trong hơn 15 năm và được quyên góp cho Cloud Native Computing Foundation</a:t>
            </a:r>
          </a:p>
          <a:p>
            <a:pPr algn="just">
              <a:lnSpc>
                <a:spcPct val="110000"/>
              </a:lnSpc>
            </a:pPr>
            <a:r>
              <a:rPr lang="vi-VN">
                <a:solidFill>
                  <a:schemeClr val="accent1">
                    <a:lumMod val="75000"/>
                  </a:schemeClr>
                </a:solidFill>
                <a:latin typeface="Montserrat" panose="00000500000000000000" pitchFamily="2" charset="0"/>
              </a:rPr>
              <a:t>Được hỗ trợ bởi tất cả các nền tảng đám mây chính</a:t>
            </a:r>
          </a:p>
          <a:p>
            <a:pPr algn="just">
              <a:lnSpc>
                <a:spcPct val="110000"/>
              </a:lnSpc>
            </a:pPr>
            <a:r>
              <a:rPr lang="vi-VN">
                <a:solidFill>
                  <a:schemeClr val="accent1">
                    <a:lumMod val="75000"/>
                  </a:schemeClr>
                </a:solidFill>
                <a:latin typeface="Montserrat" panose="00000500000000000000" pitchFamily="2" charset="0"/>
              </a:rPr>
              <a:t>Cung cấp cách "tuyên bố" để xác định trạng thái của một cụm.</a:t>
            </a:r>
          </a:p>
        </p:txBody>
      </p:sp>
      <p:cxnSp>
        <p:nvCxnSpPr>
          <p:cNvPr id="15" name="Straight Connector 14">
            <a:extLst>
              <a:ext uri="{FF2B5EF4-FFF2-40B4-BE49-F238E27FC236}">
                <a16:creationId xmlns:a16="http://schemas.microsoft.com/office/drawing/2014/main" id="{10733E39-AA48-B9C5-60FE-5B05AF958DEA}"/>
              </a:ext>
            </a:extLst>
          </p:cNvPr>
          <p:cNvCxnSpPr>
            <a:cxnSpLocks/>
          </p:cNvCxnSpPr>
          <p:nvPr/>
        </p:nvCxnSpPr>
        <p:spPr>
          <a:xfrm>
            <a:off x="3980349" y="1831062"/>
            <a:ext cx="5905" cy="4122504"/>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45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282963" y="1238081"/>
            <a:ext cx="9849751" cy="438320"/>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Kubernetes đưa bạn tới trạng thái mong muốn.</a:t>
            </a:r>
            <a:endParaRPr lang="en-US" sz="2800" b="1" kern="120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7EB83503-F5FF-6B9A-ACF1-BA7A34937542}"/>
              </a:ext>
            </a:extLst>
          </p:cNvPr>
          <p:cNvSpPr txBox="1"/>
          <p:nvPr/>
        </p:nvSpPr>
        <p:spPr>
          <a:xfrm>
            <a:off x="853120" y="92128"/>
            <a:ext cx="4334841"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The big picture</a:t>
            </a:r>
            <a:endParaRPr lang="en-US">
              <a:solidFill>
                <a:schemeClr val="tx1">
                  <a:alpha val="59000"/>
                </a:schemeClr>
              </a:solidFill>
              <a:latin typeface="Montserrat" panose="00000500000000000000" pitchFamily="2" charset="0"/>
            </a:endParaRPr>
          </a:p>
        </p:txBody>
      </p:sp>
      <p:pic>
        <p:nvPicPr>
          <p:cNvPr id="10" name="Picture 9">
            <a:extLst>
              <a:ext uri="{FF2B5EF4-FFF2-40B4-BE49-F238E27FC236}">
                <a16:creationId xmlns:a16="http://schemas.microsoft.com/office/drawing/2014/main" id="{4FDF264F-6AC8-5F41-F8F9-94F043C1C6C1}"/>
              </a:ext>
            </a:extLst>
          </p:cNvPr>
          <p:cNvPicPr>
            <a:picLocks noChangeAspect="1"/>
          </p:cNvPicPr>
          <p:nvPr/>
        </p:nvPicPr>
        <p:blipFill>
          <a:blip r:embed="rId2"/>
          <a:stretch>
            <a:fillRect/>
          </a:stretch>
        </p:blipFill>
        <p:spPr>
          <a:xfrm>
            <a:off x="1106599" y="2184099"/>
            <a:ext cx="10355683" cy="2938892"/>
          </a:xfrm>
          <a:prstGeom prst="rect">
            <a:avLst/>
          </a:prstGeom>
        </p:spPr>
      </p:pic>
      <p:sp>
        <p:nvSpPr>
          <p:cNvPr id="11" name="TextBox 10">
            <a:extLst>
              <a:ext uri="{FF2B5EF4-FFF2-40B4-BE49-F238E27FC236}">
                <a16:creationId xmlns:a16="http://schemas.microsoft.com/office/drawing/2014/main" id="{28DD80CA-B7D8-E5B6-29F1-A7B2ED762FF2}"/>
              </a:ext>
            </a:extLst>
          </p:cNvPr>
          <p:cNvSpPr txBox="1"/>
          <p:nvPr/>
        </p:nvSpPr>
        <p:spPr>
          <a:xfrm>
            <a:off x="1869438" y="3429000"/>
            <a:ext cx="2865121" cy="400110"/>
          </a:xfrm>
          <a:prstGeom prst="rect">
            <a:avLst/>
          </a:prstGeom>
          <a:solidFill>
            <a:srgbClr val="2A9FBC"/>
          </a:solidFill>
        </p:spPr>
        <p:txBody>
          <a:bodyPr wrap="square" rtlCol="0">
            <a:spAutoFit/>
          </a:bodyPr>
          <a:lstStyle/>
          <a:p>
            <a:r>
              <a:rPr lang="en-US" sz="2000" i="0">
                <a:solidFill>
                  <a:schemeClr val="bg1"/>
                </a:solidFill>
                <a:effectLst/>
                <a:latin typeface="Montserrat" panose="00000500000000000000" pitchFamily="2" charset="0"/>
              </a:rPr>
              <a:t>(Trạng thái hiện tại)</a:t>
            </a:r>
            <a:endParaRPr lang="en-US" sz="2000">
              <a:solidFill>
                <a:schemeClr val="bg1"/>
              </a:solidFill>
              <a:latin typeface="Montserrat" panose="00000500000000000000" pitchFamily="2" charset="0"/>
            </a:endParaRPr>
          </a:p>
        </p:txBody>
      </p:sp>
      <p:sp>
        <p:nvSpPr>
          <p:cNvPr id="13" name="TextBox 12">
            <a:extLst>
              <a:ext uri="{FF2B5EF4-FFF2-40B4-BE49-F238E27FC236}">
                <a16:creationId xmlns:a16="http://schemas.microsoft.com/office/drawing/2014/main" id="{E3D5BF3A-F881-3A7D-D46F-281F888D05EF}"/>
              </a:ext>
            </a:extLst>
          </p:cNvPr>
          <p:cNvSpPr txBox="1"/>
          <p:nvPr/>
        </p:nvSpPr>
        <p:spPr>
          <a:xfrm>
            <a:off x="7589522" y="3429000"/>
            <a:ext cx="3393438" cy="400110"/>
          </a:xfrm>
          <a:prstGeom prst="rect">
            <a:avLst/>
          </a:prstGeom>
          <a:solidFill>
            <a:srgbClr val="9BC850"/>
          </a:solidFill>
        </p:spPr>
        <p:txBody>
          <a:bodyPr wrap="square" rtlCol="0">
            <a:spAutoFit/>
          </a:bodyPr>
          <a:lstStyle/>
          <a:p>
            <a:r>
              <a:rPr lang="en-US" sz="2000" i="0">
                <a:solidFill>
                  <a:schemeClr val="bg1"/>
                </a:solidFill>
                <a:effectLst/>
                <a:latin typeface="Montserrat" panose="00000500000000000000" pitchFamily="2" charset="0"/>
              </a:rPr>
              <a:t>(Trạng thái mong muốn)</a:t>
            </a:r>
            <a:endParaRPr lang="en-US" sz="2000">
              <a:solidFill>
                <a:schemeClr val="bg1"/>
              </a:solidFill>
              <a:latin typeface="Montserrat" panose="00000500000000000000" pitchFamily="2" charset="0"/>
            </a:endParaRPr>
          </a:p>
        </p:txBody>
      </p:sp>
    </p:spTree>
    <p:extLst>
      <p:ext uri="{BB962C8B-B14F-4D97-AF65-F5344CB8AC3E}">
        <p14:creationId xmlns:p14="http://schemas.microsoft.com/office/powerpoint/2010/main" val="140495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210516" y="813074"/>
            <a:ext cx="9849751" cy="438320"/>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The Big Picture</a:t>
            </a:r>
            <a:endParaRPr lang="en-US" sz="2800" b="1" kern="120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7EB83503-F5FF-6B9A-ACF1-BA7A34937542}"/>
              </a:ext>
            </a:extLst>
          </p:cNvPr>
          <p:cNvSpPr txBox="1"/>
          <p:nvPr/>
        </p:nvSpPr>
        <p:spPr>
          <a:xfrm>
            <a:off x="853120" y="92128"/>
            <a:ext cx="4334841"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The big picture</a:t>
            </a:r>
            <a:endParaRPr lang="en-US">
              <a:solidFill>
                <a:schemeClr val="tx1">
                  <a:alpha val="59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4EAEA423-DBA3-47BE-CCDE-1A419005002C}"/>
              </a:ext>
            </a:extLst>
          </p:cNvPr>
          <p:cNvPicPr>
            <a:picLocks noChangeAspect="1"/>
          </p:cNvPicPr>
          <p:nvPr/>
        </p:nvPicPr>
        <p:blipFill>
          <a:blip r:embed="rId2"/>
          <a:stretch>
            <a:fillRect/>
          </a:stretch>
        </p:blipFill>
        <p:spPr>
          <a:xfrm>
            <a:off x="2146919" y="1511293"/>
            <a:ext cx="7898161" cy="4533633"/>
          </a:xfrm>
          <a:prstGeom prst="rect">
            <a:avLst/>
          </a:prstGeom>
        </p:spPr>
      </p:pic>
    </p:spTree>
    <p:extLst>
      <p:ext uri="{BB962C8B-B14F-4D97-AF65-F5344CB8AC3E}">
        <p14:creationId xmlns:p14="http://schemas.microsoft.com/office/powerpoint/2010/main" val="363547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210516" y="813074"/>
            <a:ext cx="9849751" cy="438320"/>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Pods and Containers</a:t>
            </a:r>
            <a:endParaRPr lang="en-US" sz="2800" b="1" kern="120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7EB83503-F5FF-6B9A-ACF1-BA7A34937542}"/>
              </a:ext>
            </a:extLst>
          </p:cNvPr>
          <p:cNvSpPr txBox="1"/>
          <p:nvPr/>
        </p:nvSpPr>
        <p:spPr>
          <a:xfrm>
            <a:off x="853120" y="92128"/>
            <a:ext cx="4334841"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The big picture</a:t>
            </a:r>
            <a:endParaRPr lang="en-US">
              <a:solidFill>
                <a:schemeClr val="tx1">
                  <a:alpha val="59000"/>
                </a:schemeClr>
              </a:solidFill>
              <a:latin typeface="Montserrat" panose="00000500000000000000" pitchFamily="2" charset="0"/>
            </a:endParaRPr>
          </a:p>
        </p:txBody>
      </p:sp>
      <p:pic>
        <p:nvPicPr>
          <p:cNvPr id="10" name="Picture 9">
            <a:extLst>
              <a:ext uri="{FF2B5EF4-FFF2-40B4-BE49-F238E27FC236}">
                <a16:creationId xmlns:a16="http://schemas.microsoft.com/office/drawing/2014/main" id="{A1553349-6274-C52B-ECC1-92476CB5909A}"/>
              </a:ext>
            </a:extLst>
          </p:cNvPr>
          <p:cNvPicPr>
            <a:picLocks noChangeAspect="1"/>
          </p:cNvPicPr>
          <p:nvPr/>
        </p:nvPicPr>
        <p:blipFill>
          <a:blip r:embed="rId2"/>
          <a:stretch>
            <a:fillRect/>
          </a:stretch>
        </p:blipFill>
        <p:spPr>
          <a:xfrm>
            <a:off x="4382075" y="1797117"/>
            <a:ext cx="3427849" cy="2915097"/>
          </a:xfrm>
          <a:prstGeom prst="rect">
            <a:avLst/>
          </a:prstGeom>
        </p:spPr>
      </p:pic>
    </p:spTree>
    <p:extLst>
      <p:ext uri="{BB962C8B-B14F-4D97-AF65-F5344CB8AC3E}">
        <p14:creationId xmlns:p14="http://schemas.microsoft.com/office/powerpoint/2010/main" val="165143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210516" y="813074"/>
            <a:ext cx="9849751" cy="438320"/>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Pods and Containers</a:t>
            </a:r>
            <a:endParaRPr lang="en-US" sz="2800" b="1" kern="120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7EB83503-F5FF-6B9A-ACF1-BA7A34937542}"/>
              </a:ext>
            </a:extLst>
          </p:cNvPr>
          <p:cNvSpPr txBox="1"/>
          <p:nvPr/>
        </p:nvSpPr>
        <p:spPr>
          <a:xfrm>
            <a:off x="853120" y="92128"/>
            <a:ext cx="4334841"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The big picture</a:t>
            </a:r>
            <a:endParaRPr lang="en-US">
              <a:solidFill>
                <a:schemeClr val="tx1">
                  <a:alpha val="59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C8B6215A-DAD5-BA9A-FC89-AC56A1C73689}"/>
              </a:ext>
            </a:extLst>
          </p:cNvPr>
          <p:cNvPicPr>
            <a:picLocks noChangeAspect="1"/>
          </p:cNvPicPr>
          <p:nvPr/>
        </p:nvPicPr>
        <p:blipFill>
          <a:blip r:embed="rId2"/>
          <a:stretch>
            <a:fillRect/>
          </a:stretch>
        </p:blipFill>
        <p:spPr>
          <a:xfrm>
            <a:off x="1208946" y="2025599"/>
            <a:ext cx="9851321" cy="2806801"/>
          </a:xfrm>
          <a:prstGeom prst="rect">
            <a:avLst/>
          </a:prstGeom>
        </p:spPr>
      </p:pic>
    </p:spTree>
    <p:extLst>
      <p:ext uri="{BB962C8B-B14F-4D97-AF65-F5344CB8AC3E}">
        <p14:creationId xmlns:p14="http://schemas.microsoft.com/office/powerpoint/2010/main" val="161589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 name="TextBox 3">
            <a:extLst>
              <a:ext uri="{FF2B5EF4-FFF2-40B4-BE49-F238E27FC236}">
                <a16:creationId xmlns:a16="http://schemas.microsoft.com/office/drawing/2014/main" id="{0F0802EE-A971-AA39-6D81-2C65EA012BFD}"/>
              </a:ext>
            </a:extLst>
          </p:cNvPr>
          <p:cNvSpPr txBox="1"/>
          <p:nvPr/>
        </p:nvSpPr>
        <p:spPr>
          <a:xfrm>
            <a:off x="808638" y="386930"/>
            <a:ext cx="9236700"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kern="1200">
                <a:solidFill>
                  <a:schemeClr val="tx1"/>
                </a:solidFill>
                <a:latin typeface="Montserrat" panose="00000500000000000000" pitchFamily="2" charset="0"/>
                <a:ea typeface="+mj-ea"/>
                <a:cs typeface="+mj-cs"/>
              </a:rPr>
              <a:t>Course overview</a:t>
            </a: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flipH="1" flipV="1">
              <a:off x="-2" y="1998845"/>
              <a:ext cx="11454595" cy="781699"/>
            </a:xfrm>
            <a:prstGeom prst="rect">
              <a:avLst/>
            </a:prstGeom>
            <a:gradFill>
              <a:gsLst>
                <a:gs pos="78000">
                  <a:srgbClr val="EE308D"/>
                </a:gs>
                <a:gs pos="0">
                  <a:srgbClr val="F05724"/>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20" name="TextBox 4">
            <a:extLst>
              <a:ext uri="{FF2B5EF4-FFF2-40B4-BE49-F238E27FC236}">
                <a16:creationId xmlns:a16="http://schemas.microsoft.com/office/drawing/2014/main" id="{67A7C743-1615-BCE3-9689-C6406763987F}"/>
              </a:ext>
            </a:extLst>
          </p:cNvPr>
          <p:cNvSpPr txBox="1"/>
          <p:nvPr/>
        </p:nvSpPr>
        <p:spPr>
          <a:xfrm>
            <a:off x="793660" y="2599509"/>
            <a:ext cx="10143668" cy="3435531"/>
          </a:xfrm>
          <a:prstGeom prst="rect">
            <a:avLst/>
          </a:prstGeom>
        </p:spPr>
        <p:txBody>
          <a:bodyPr vert="horz" lIns="91440" tIns="45720" rIns="91440" bIns="45720" rtlCol="0" anchor="ctr">
            <a:normAutofit lnSpcReduction="10000"/>
          </a:bodyPr>
          <a:lstStyle/>
          <a:p>
            <a:pPr marL="342900" indent="-228600">
              <a:spcAft>
                <a:spcPts val="600"/>
              </a:spcAft>
              <a:buFont typeface="Arial" panose="020B0604020202020204" pitchFamily="34" charset="0"/>
              <a:buChar char="•"/>
            </a:pPr>
            <a:r>
              <a:rPr lang="en-US" sz="2400">
                <a:latin typeface="Montserrat" panose="00000500000000000000" pitchFamily="2" charset="0"/>
              </a:rPr>
              <a:t>Kubernestes từ developer prespective</a:t>
            </a:r>
          </a:p>
          <a:p>
            <a:pPr marL="342900" indent="-228600">
              <a:spcAft>
                <a:spcPts val="600"/>
              </a:spcAft>
              <a:buFont typeface="Arial" panose="020B0604020202020204" pitchFamily="34" charset="0"/>
              <a:buChar char="•"/>
            </a:pPr>
            <a:r>
              <a:rPr lang="en-US" sz="2400">
                <a:latin typeface="Montserrat" panose="00000500000000000000" pitchFamily="2" charset="0"/>
              </a:rPr>
              <a:t>Create Pods</a:t>
            </a:r>
          </a:p>
          <a:p>
            <a:pPr marL="342900" indent="-228600">
              <a:spcAft>
                <a:spcPts val="600"/>
              </a:spcAft>
              <a:buFont typeface="Arial" panose="020B0604020202020204" pitchFamily="34" charset="0"/>
              <a:buChar char="•"/>
            </a:pPr>
            <a:r>
              <a:rPr lang="en-US" sz="2400">
                <a:latin typeface="Montserrat" panose="00000500000000000000" pitchFamily="2" charset="0"/>
              </a:rPr>
              <a:t>Creating Deployments</a:t>
            </a:r>
          </a:p>
          <a:p>
            <a:pPr marL="342900" indent="-228600">
              <a:spcAft>
                <a:spcPts val="600"/>
              </a:spcAft>
              <a:buFont typeface="Arial" panose="020B0604020202020204" pitchFamily="34" charset="0"/>
              <a:buChar char="•"/>
            </a:pPr>
            <a:r>
              <a:rPr lang="en-US" sz="2400">
                <a:latin typeface="Montserrat" panose="00000500000000000000" pitchFamily="2" charset="0"/>
              </a:rPr>
              <a:t>Creating Service</a:t>
            </a:r>
          </a:p>
          <a:p>
            <a:pPr marL="342900" indent="-228600">
              <a:spcAft>
                <a:spcPts val="600"/>
              </a:spcAft>
              <a:buFont typeface="Arial" panose="020B0604020202020204" pitchFamily="34" charset="0"/>
              <a:buChar char="•"/>
            </a:pPr>
            <a:r>
              <a:rPr lang="en-US" sz="2400">
                <a:latin typeface="Montserrat" panose="00000500000000000000" pitchFamily="2" charset="0"/>
              </a:rPr>
              <a:t>Uderstanding Strorage Options</a:t>
            </a:r>
          </a:p>
          <a:p>
            <a:pPr marL="342900" indent="-228600">
              <a:spcAft>
                <a:spcPts val="600"/>
              </a:spcAft>
              <a:buFont typeface="Arial" panose="020B0604020202020204" pitchFamily="34" charset="0"/>
              <a:buChar char="•"/>
            </a:pPr>
            <a:r>
              <a:rPr lang="en-US" sz="2400">
                <a:latin typeface="Montserrat" panose="00000500000000000000" pitchFamily="2" charset="0"/>
              </a:rPr>
              <a:t>Creating ConfigMaps and Secrets</a:t>
            </a:r>
          </a:p>
          <a:p>
            <a:pPr marL="342900" indent="-228600">
              <a:spcAft>
                <a:spcPts val="600"/>
              </a:spcAft>
              <a:buFont typeface="Arial" panose="020B0604020202020204" pitchFamily="34" charset="0"/>
              <a:buChar char="•"/>
            </a:pPr>
            <a:r>
              <a:rPr lang="en-US" sz="2400">
                <a:latin typeface="Montserrat" panose="00000500000000000000" pitchFamily="2" charset="0"/>
              </a:rPr>
              <a:t>Tổng hợp tất cả chúng lại với nhau</a:t>
            </a:r>
          </a:p>
          <a:p>
            <a:pPr marL="342900" indent="-228600">
              <a:spcAft>
                <a:spcPts val="600"/>
              </a:spcAft>
              <a:buFont typeface="Arial" panose="020B0604020202020204" pitchFamily="34" charset="0"/>
              <a:buChar char="•"/>
            </a:pPr>
            <a:r>
              <a:rPr lang="en-US" sz="2400">
                <a:latin typeface="Montserrat" panose="00000500000000000000" pitchFamily="2" charset="0"/>
              </a:rPr>
              <a:t>Tổng kết</a:t>
            </a:r>
          </a:p>
        </p:txBody>
      </p:sp>
    </p:spTree>
    <p:extLst>
      <p:ext uri="{BB962C8B-B14F-4D97-AF65-F5344CB8AC3E}">
        <p14:creationId xmlns:p14="http://schemas.microsoft.com/office/powerpoint/2010/main" val="224780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n astronaut in space suit&#10;&#10;Description automatically generated">
            <a:extLst>
              <a:ext uri="{FF2B5EF4-FFF2-40B4-BE49-F238E27FC236}">
                <a16:creationId xmlns:a16="http://schemas.microsoft.com/office/drawing/2014/main" id="{0DD96ED3-E33B-4285-CC7F-90E3DCC9F7C3}"/>
              </a:ext>
            </a:extLst>
          </p:cNvPr>
          <p:cNvPicPr>
            <a:picLocks noChangeAspect="1"/>
          </p:cNvPicPr>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411864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347313" y="816779"/>
            <a:ext cx="9849751" cy="438320"/>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Các khối xây dựng của Kubernetes</a:t>
            </a:r>
            <a:endParaRPr lang="en-US" sz="2800" b="1" kern="120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7EB83503-F5FF-6B9A-ACF1-BA7A34937542}"/>
              </a:ext>
            </a:extLst>
          </p:cNvPr>
          <p:cNvSpPr txBox="1"/>
          <p:nvPr/>
        </p:nvSpPr>
        <p:spPr>
          <a:xfrm>
            <a:off x="853120" y="92128"/>
            <a:ext cx="4334841"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The big picture</a:t>
            </a:r>
            <a:endParaRPr lang="en-US">
              <a:solidFill>
                <a:schemeClr val="tx1">
                  <a:alpha val="59000"/>
                </a:schemeClr>
              </a:solidFill>
              <a:latin typeface="Montserrat" panose="00000500000000000000" pitchFamily="2" charset="0"/>
            </a:endParaRPr>
          </a:p>
        </p:txBody>
      </p:sp>
      <p:pic>
        <p:nvPicPr>
          <p:cNvPr id="10" name="Picture 9">
            <a:extLst>
              <a:ext uri="{FF2B5EF4-FFF2-40B4-BE49-F238E27FC236}">
                <a16:creationId xmlns:a16="http://schemas.microsoft.com/office/drawing/2014/main" id="{6EDA89FB-C7D3-7EF3-3CF4-0CF590180B5C}"/>
              </a:ext>
            </a:extLst>
          </p:cNvPr>
          <p:cNvPicPr>
            <a:picLocks noChangeAspect="1"/>
          </p:cNvPicPr>
          <p:nvPr/>
        </p:nvPicPr>
        <p:blipFill>
          <a:blip r:embed="rId2"/>
          <a:stretch>
            <a:fillRect/>
          </a:stretch>
        </p:blipFill>
        <p:spPr>
          <a:xfrm>
            <a:off x="752960" y="1856743"/>
            <a:ext cx="10859512" cy="3613515"/>
          </a:xfrm>
          <a:prstGeom prst="rect">
            <a:avLst/>
          </a:prstGeom>
        </p:spPr>
      </p:pic>
    </p:spTree>
    <p:extLst>
      <p:ext uri="{BB962C8B-B14F-4D97-AF65-F5344CB8AC3E}">
        <p14:creationId xmlns:p14="http://schemas.microsoft.com/office/powerpoint/2010/main" val="395317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210516" y="813074"/>
            <a:ext cx="9849751" cy="438320"/>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Pods and Nodes</a:t>
            </a:r>
            <a:endParaRPr lang="en-US" sz="2800" b="1" kern="120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7EB83503-F5FF-6B9A-ACF1-BA7A34937542}"/>
              </a:ext>
            </a:extLst>
          </p:cNvPr>
          <p:cNvSpPr txBox="1"/>
          <p:nvPr/>
        </p:nvSpPr>
        <p:spPr>
          <a:xfrm>
            <a:off x="853120" y="92128"/>
            <a:ext cx="4334841"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The big picture</a:t>
            </a:r>
            <a:endParaRPr lang="en-US">
              <a:solidFill>
                <a:schemeClr val="tx1">
                  <a:alpha val="59000"/>
                </a:schemeClr>
              </a:solidFill>
              <a:latin typeface="Montserrat" panose="00000500000000000000" pitchFamily="2" charset="0"/>
            </a:endParaRPr>
          </a:p>
        </p:txBody>
      </p:sp>
      <p:pic>
        <p:nvPicPr>
          <p:cNvPr id="10" name="Picture 9">
            <a:extLst>
              <a:ext uri="{FF2B5EF4-FFF2-40B4-BE49-F238E27FC236}">
                <a16:creationId xmlns:a16="http://schemas.microsoft.com/office/drawing/2014/main" id="{6BD3B6FA-AA9B-F578-12F7-BB2F6A883EE8}"/>
              </a:ext>
            </a:extLst>
          </p:cNvPr>
          <p:cNvPicPr>
            <a:picLocks noChangeAspect="1"/>
          </p:cNvPicPr>
          <p:nvPr/>
        </p:nvPicPr>
        <p:blipFill>
          <a:blip r:embed="rId2"/>
          <a:stretch>
            <a:fillRect/>
          </a:stretch>
        </p:blipFill>
        <p:spPr>
          <a:xfrm>
            <a:off x="2690652" y="1645765"/>
            <a:ext cx="6810695" cy="4055223"/>
          </a:xfrm>
          <a:prstGeom prst="rect">
            <a:avLst/>
          </a:prstGeom>
        </p:spPr>
      </p:pic>
    </p:spTree>
    <p:extLst>
      <p:ext uri="{BB962C8B-B14F-4D97-AF65-F5344CB8AC3E}">
        <p14:creationId xmlns:p14="http://schemas.microsoft.com/office/powerpoint/2010/main" val="133108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210516" y="813074"/>
            <a:ext cx="9849751" cy="438320"/>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The Master Node</a:t>
            </a:r>
            <a:endParaRPr lang="en-US" sz="2800" b="1" kern="120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7EB83503-F5FF-6B9A-ACF1-BA7A34937542}"/>
              </a:ext>
            </a:extLst>
          </p:cNvPr>
          <p:cNvSpPr txBox="1"/>
          <p:nvPr/>
        </p:nvSpPr>
        <p:spPr>
          <a:xfrm>
            <a:off x="853120" y="92128"/>
            <a:ext cx="4334841"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The big picture</a:t>
            </a:r>
            <a:endParaRPr lang="en-US">
              <a:solidFill>
                <a:schemeClr val="tx1">
                  <a:alpha val="59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53D41897-B6C7-2166-4F5E-B30F801E064D}"/>
              </a:ext>
            </a:extLst>
          </p:cNvPr>
          <p:cNvPicPr>
            <a:picLocks noChangeAspect="1"/>
          </p:cNvPicPr>
          <p:nvPr/>
        </p:nvPicPr>
        <p:blipFill>
          <a:blip r:embed="rId2"/>
          <a:stretch>
            <a:fillRect/>
          </a:stretch>
        </p:blipFill>
        <p:spPr>
          <a:xfrm>
            <a:off x="2029362" y="1479379"/>
            <a:ext cx="8133276" cy="4687741"/>
          </a:xfrm>
          <a:prstGeom prst="rect">
            <a:avLst/>
          </a:prstGeom>
        </p:spPr>
      </p:pic>
    </p:spTree>
    <p:extLst>
      <p:ext uri="{BB962C8B-B14F-4D97-AF65-F5344CB8AC3E}">
        <p14:creationId xmlns:p14="http://schemas.microsoft.com/office/powerpoint/2010/main" val="73325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210516" y="813074"/>
            <a:ext cx="9849751" cy="438320"/>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Giao tiếp với kubectl</a:t>
            </a:r>
            <a:endParaRPr lang="en-US" sz="2800" b="1" kern="120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7EB83503-F5FF-6B9A-ACF1-BA7A34937542}"/>
              </a:ext>
            </a:extLst>
          </p:cNvPr>
          <p:cNvSpPr txBox="1"/>
          <p:nvPr/>
        </p:nvSpPr>
        <p:spPr>
          <a:xfrm>
            <a:off x="853120" y="92128"/>
            <a:ext cx="4334841"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The big picture</a:t>
            </a:r>
            <a:endParaRPr lang="en-US">
              <a:solidFill>
                <a:schemeClr val="tx1">
                  <a:alpha val="59000"/>
                </a:schemeClr>
              </a:solidFill>
              <a:latin typeface="Montserrat" panose="00000500000000000000" pitchFamily="2" charset="0"/>
            </a:endParaRPr>
          </a:p>
        </p:txBody>
      </p:sp>
      <p:pic>
        <p:nvPicPr>
          <p:cNvPr id="10" name="Picture 9">
            <a:extLst>
              <a:ext uri="{FF2B5EF4-FFF2-40B4-BE49-F238E27FC236}">
                <a16:creationId xmlns:a16="http://schemas.microsoft.com/office/drawing/2014/main" id="{3B49BE78-6A9F-4CB3-6B54-4305829CE751}"/>
              </a:ext>
            </a:extLst>
          </p:cNvPr>
          <p:cNvPicPr>
            <a:picLocks noChangeAspect="1"/>
          </p:cNvPicPr>
          <p:nvPr/>
        </p:nvPicPr>
        <p:blipFill>
          <a:blip r:embed="rId2"/>
          <a:stretch>
            <a:fillRect/>
          </a:stretch>
        </p:blipFill>
        <p:spPr>
          <a:xfrm>
            <a:off x="1573622" y="1251394"/>
            <a:ext cx="9044755" cy="4826184"/>
          </a:xfrm>
          <a:prstGeom prst="rect">
            <a:avLst/>
          </a:prstGeom>
        </p:spPr>
      </p:pic>
    </p:spTree>
    <p:extLst>
      <p:ext uri="{BB962C8B-B14F-4D97-AF65-F5344CB8AC3E}">
        <p14:creationId xmlns:p14="http://schemas.microsoft.com/office/powerpoint/2010/main" val="124222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210516" y="813074"/>
            <a:ext cx="9849751" cy="438320"/>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Kubernetes Nodes</a:t>
            </a:r>
            <a:endParaRPr lang="en-US" sz="2800" b="1" kern="120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7EB83503-F5FF-6B9A-ACF1-BA7A34937542}"/>
              </a:ext>
            </a:extLst>
          </p:cNvPr>
          <p:cNvSpPr txBox="1"/>
          <p:nvPr/>
        </p:nvSpPr>
        <p:spPr>
          <a:xfrm>
            <a:off x="853120" y="92128"/>
            <a:ext cx="4334841"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The big picture</a:t>
            </a:r>
            <a:endParaRPr lang="en-US">
              <a:solidFill>
                <a:schemeClr val="tx1">
                  <a:alpha val="59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EAEF1C3A-6710-1BAB-A1B2-E3E473EBA36A}"/>
              </a:ext>
            </a:extLst>
          </p:cNvPr>
          <p:cNvPicPr>
            <a:picLocks noChangeAspect="1"/>
          </p:cNvPicPr>
          <p:nvPr/>
        </p:nvPicPr>
        <p:blipFill>
          <a:blip r:embed="rId2"/>
          <a:stretch>
            <a:fillRect/>
          </a:stretch>
        </p:blipFill>
        <p:spPr>
          <a:xfrm>
            <a:off x="1338897" y="1384366"/>
            <a:ext cx="9721370" cy="4401005"/>
          </a:xfrm>
          <a:prstGeom prst="rect">
            <a:avLst/>
          </a:prstGeom>
        </p:spPr>
      </p:pic>
    </p:spTree>
    <p:extLst>
      <p:ext uri="{BB962C8B-B14F-4D97-AF65-F5344CB8AC3E}">
        <p14:creationId xmlns:p14="http://schemas.microsoft.com/office/powerpoint/2010/main" val="116380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347313" y="816779"/>
            <a:ext cx="9849751" cy="438320"/>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The Big Picture</a:t>
            </a:r>
          </a:p>
        </p:txBody>
      </p:sp>
      <p:sp>
        <p:nvSpPr>
          <p:cNvPr id="2" name="TextBox 1">
            <a:extLst>
              <a:ext uri="{FF2B5EF4-FFF2-40B4-BE49-F238E27FC236}">
                <a16:creationId xmlns:a16="http://schemas.microsoft.com/office/drawing/2014/main" id="{7EB83503-F5FF-6B9A-ACF1-BA7A34937542}"/>
              </a:ext>
            </a:extLst>
          </p:cNvPr>
          <p:cNvSpPr txBox="1"/>
          <p:nvPr/>
        </p:nvSpPr>
        <p:spPr>
          <a:xfrm>
            <a:off x="853120" y="92128"/>
            <a:ext cx="4334841"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The big picture</a:t>
            </a:r>
            <a:endParaRPr lang="en-US">
              <a:solidFill>
                <a:schemeClr val="tx1">
                  <a:alpha val="59000"/>
                </a:schemeClr>
              </a:solidFill>
              <a:latin typeface="Montserrat" panose="00000500000000000000" pitchFamily="2" charset="0"/>
            </a:endParaRPr>
          </a:p>
        </p:txBody>
      </p:sp>
      <p:pic>
        <p:nvPicPr>
          <p:cNvPr id="10" name="Picture 9">
            <a:extLst>
              <a:ext uri="{FF2B5EF4-FFF2-40B4-BE49-F238E27FC236}">
                <a16:creationId xmlns:a16="http://schemas.microsoft.com/office/drawing/2014/main" id="{6EDA89FB-C7D3-7EF3-3CF4-0CF590180B5C}"/>
              </a:ext>
            </a:extLst>
          </p:cNvPr>
          <p:cNvPicPr>
            <a:picLocks noChangeAspect="1"/>
          </p:cNvPicPr>
          <p:nvPr/>
        </p:nvPicPr>
        <p:blipFill>
          <a:blip r:embed="rId2"/>
          <a:stretch>
            <a:fillRect/>
          </a:stretch>
        </p:blipFill>
        <p:spPr>
          <a:xfrm>
            <a:off x="752960" y="1856743"/>
            <a:ext cx="10859512" cy="3613515"/>
          </a:xfrm>
          <a:prstGeom prst="rect">
            <a:avLst/>
          </a:prstGeom>
        </p:spPr>
      </p:pic>
    </p:spTree>
    <p:extLst>
      <p:ext uri="{BB962C8B-B14F-4D97-AF65-F5344CB8AC3E}">
        <p14:creationId xmlns:p14="http://schemas.microsoft.com/office/powerpoint/2010/main" val="179315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fontScale="77500" lnSpcReduction="20000"/>
          </a:bodyPr>
          <a:lstStyle>
            <a:defPPr>
              <a:defRPr lang="en-US"/>
            </a:defPPr>
            <a:lvl1pPr>
              <a:lnSpc>
                <a:spcPct val="90000"/>
              </a:lnSpc>
              <a:spcBef>
                <a:spcPct val="0"/>
              </a:spcBef>
              <a:spcAft>
                <a:spcPts val="600"/>
              </a:spcAft>
              <a:defRPr sz="5400">
                <a:latin typeface="+mj-lt"/>
                <a:ea typeface="+mj-ea"/>
                <a:cs typeface="+mj-cs"/>
              </a:defRPr>
            </a:lvl1pPr>
          </a:lstStyle>
          <a:p>
            <a:pPr algn="r"/>
            <a:r>
              <a:rPr lang="vi-VN" b="1" kern="1200">
                <a:solidFill>
                  <a:schemeClr val="tx1"/>
                </a:solidFill>
                <a:latin typeface="Montserrat" panose="00000500000000000000" pitchFamily="2" charset="0"/>
              </a:rPr>
              <a:t>Lợi ích và trường hợp sử dụng</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8247017" y="3153062"/>
            <a:ext cx="302768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1 - Introduction</a:t>
            </a:r>
          </a:p>
        </p:txBody>
      </p:sp>
      <p:sp>
        <p:nvSpPr>
          <p:cNvPr id="2" name="TextBox 1">
            <a:extLst>
              <a:ext uri="{FF2B5EF4-FFF2-40B4-BE49-F238E27FC236}">
                <a16:creationId xmlns:a16="http://schemas.microsoft.com/office/drawing/2014/main" id="{FD5B9EEE-1E46-5F3D-65D1-877E4D2B0A62}"/>
              </a:ext>
            </a:extLst>
          </p:cNvPr>
          <p:cNvSpPr txBox="1"/>
          <p:nvPr/>
        </p:nvSpPr>
        <p:spPr>
          <a:xfrm>
            <a:off x="853120" y="92128"/>
            <a:ext cx="5264583"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Benefits and Use Cases</a:t>
            </a:r>
            <a:endParaRPr lang="en-US">
              <a:solidFill>
                <a:schemeClr val="tx1">
                  <a:alpha val="59000"/>
                </a:schemeClr>
              </a:solidFill>
              <a:latin typeface="Montserrat" panose="00000500000000000000" pitchFamily="2" charset="0"/>
            </a:endParaRPr>
          </a:p>
        </p:txBody>
      </p:sp>
    </p:spTree>
    <p:extLst>
      <p:ext uri="{BB962C8B-B14F-4D97-AF65-F5344CB8AC3E}">
        <p14:creationId xmlns:p14="http://schemas.microsoft.com/office/powerpoint/2010/main" val="236394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210516" y="813074"/>
            <a:ext cx="9849751" cy="438320"/>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Các lợi ích chính của container</a:t>
            </a:r>
            <a:endParaRPr lang="en-US" sz="2800" b="1" kern="120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7EB83503-F5FF-6B9A-ACF1-BA7A34937542}"/>
              </a:ext>
            </a:extLst>
          </p:cNvPr>
          <p:cNvSpPr txBox="1"/>
          <p:nvPr/>
        </p:nvSpPr>
        <p:spPr>
          <a:xfrm>
            <a:off x="853120" y="92128"/>
            <a:ext cx="5264583"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Benefits and Use Cases</a:t>
            </a:r>
            <a:endParaRPr lang="en-US">
              <a:solidFill>
                <a:schemeClr val="tx1">
                  <a:alpha val="59000"/>
                </a:schemeClr>
              </a:solidFill>
              <a:latin typeface="Montserrat" panose="00000500000000000000" pitchFamily="2" charset="0"/>
            </a:endParaRPr>
          </a:p>
        </p:txBody>
      </p:sp>
      <p:grpSp>
        <p:nvGrpSpPr>
          <p:cNvPr id="17" name="Group 16">
            <a:extLst>
              <a:ext uri="{FF2B5EF4-FFF2-40B4-BE49-F238E27FC236}">
                <a16:creationId xmlns:a16="http://schemas.microsoft.com/office/drawing/2014/main" id="{F4DAFADB-60A6-F06E-B4B3-CFEC4E1D0079}"/>
              </a:ext>
            </a:extLst>
          </p:cNvPr>
          <p:cNvGrpSpPr/>
          <p:nvPr/>
        </p:nvGrpSpPr>
        <p:grpSpPr>
          <a:xfrm>
            <a:off x="1031818" y="2065618"/>
            <a:ext cx="10480741" cy="2886439"/>
            <a:chOff x="1031363" y="2461858"/>
            <a:chExt cx="10480741" cy="2886439"/>
          </a:xfrm>
        </p:grpSpPr>
        <p:pic>
          <p:nvPicPr>
            <p:cNvPr id="4" name="Picture 3">
              <a:extLst>
                <a:ext uri="{FF2B5EF4-FFF2-40B4-BE49-F238E27FC236}">
                  <a16:creationId xmlns:a16="http://schemas.microsoft.com/office/drawing/2014/main" id="{77849120-69B4-D115-F26C-6B44FA7EF261}"/>
                </a:ext>
              </a:extLst>
            </p:cNvPr>
            <p:cNvPicPr>
              <a:picLocks noChangeAspect="1"/>
            </p:cNvPicPr>
            <p:nvPr/>
          </p:nvPicPr>
          <p:blipFill>
            <a:blip r:embed="rId2"/>
            <a:stretch>
              <a:fillRect/>
            </a:stretch>
          </p:blipFill>
          <p:spPr>
            <a:xfrm>
              <a:off x="1210516" y="2461858"/>
              <a:ext cx="10301588" cy="1934283"/>
            </a:xfrm>
            <a:prstGeom prst="rect">
              <a:avLst/>
            </a:prstGeom>
          </p:spPr>
        </p:pic>
        <p:sp>
          <p:nvSpPr>
            <p:cNvPr id="11" name="TextBox 10">
              <a:extLst>
                <a:ext uri="{FF2B5EF4-FFF2-40B4-BE49-F238E27FC236}">
                  <a16:creationId xmlns:a16="http://schemas.microsoft.com/office/drawing/2014/main" id="{F7E87ADF-CE44-0FC7-5AAB-EC1D761552B0}"/>
                </a:ext>
              </a:extLst>
            </p:cNvPr>
            <p:cNvSpPr txBox="1"/>
            <p:nvPr/>
          </p:nvSpPr>
          <p:spPr>
            <a:xfrm>
              <a:off x="1031363" y="4395717"/>
              <a:ext cx="2565277" cy="923330"/>
            </a:xfrm>
            <a:prstGeom prst="rect">
              <a:avLst/>
            </a:prstGeom>
            <a:noFill/>
          </p:spPr>
          <p:txBody>
            <a:bodyPr wrap="square" rtlCol="0">
              <a:spAutoFit/>
            </a:bodyPr>
            <a:lstStyle/>
            <a:p>
              <a:pPr algn="ctr"/>
              <a:r>
                <a:rPr lang="en-US" b="0" i="0">
                  <a:solidFill>
                    <a:srgbClr val="374151"/>
                  </a:solidFill>
                  <a:effectLst/>
                  <a:latin typeface="Montserrat" panose="00000500000000000000" pitchFamily="2" charset="0"/>
                </a:rPr>
                <a:t>Giúp đẩy nhanh quá trình đào tạo nhà phát triển</a:t>
              </a:r>
              <a:endParaRPr lang="en-US">
                <a:latin typeface="Montserrat" panose="00000500000000000000" pitchFamily="2" charset="0"/>
              </a:endParaRPr>
            </a:p>
          </p:txBody>
        </p:sp>
        <p:sp>
          <p:nvSpPr>
            <p:cNvPr id="14" name="TextBox 13">
              <a:extLst>
                <a:ext uri="{FF2B5EF4-FFF2-40B4-BE49-F238E27FC236}">
                  <a16:creationId xmlns:a16="http://schemas.microsoft.com/office/drawing/2014/main" id="{3ED44232-FAFB-1D2C-916D-A851EF0BDC58}"/>
                </a:ext>
              </a:extLst>
            </p:cNvPr>
            <p:cNvSpPr txBox="1"/>
            <p:nvPr/>
          </p:nvSpPr>
          <p:spPr>
            <a:xfrm>
              <a:off x="3975868" y="4395717"/>
              <a:ext cx="1849120" cy="646331"/>
            </a:xfrm>
            <a:prstGeom prst="rect">
              <a:avLst/>
            </a:prstGeom>
            <a:noFill/>
          </p:spPr>
          <p:txBody>
            <a:bodyPr wrap="square" rtlCol="0">
              <a:spAutoFit/>
            </a:bodyPr>
            <a:lstStyle/>
            <a:p>
              <a:pPr algn="ctr"/>
              <a:r>
                <a:rPr lang="en-US" b="0" i="0">
                  <a:solidFill>
                    <a:srgbClr val="374151"/>
                  </a:solidFill>
                  <a:effectLst/>
                  <a:latin typeface="Montserrat" panose="00000500000000000000" pitchFamily="2" charset="0"/>
                </a:rPr>
                <a:t>Loại bỏ xung đột ứng dụng</a:t>
              </a:r>
              <a:endParaRPr lang="en-US">
                <a:latin typeface="Montserrat" panose="00000500000000000000" pitchFamily="2" charset="0"/>
              </a:endParaRPr>
            </a:p>
          </p:txBody>
        </p:sp>
        <p:sp>
          <p:nvSpPr>
            <p:cNvPr id="15" name="TextBox 14">
              <a:extLst>
                <a:ext uri="{FF2B5EF4-FFF2-40B4-BE49-F238E27FC236}">
                  <a16:creationId xmlns:a16="http://schemas.microsoft.com/office/drawing/2014/main" id="{703556D8-735B-F678-2730-232F25364949}"/>
                </a:ext>
              </a:extLst>
            </p:cNvPr>
            <p:cNvSpPr txBox="1"/>
            <p:nvPr/>
          </p:nvSpPr>
          <p:spPr>
            <a:xfrm>
              <a:off x="6204216" y="4424967"/>
              <a:ext cx="2391146" cy="923330"/>
            </a:xfrm>
            <a:prstGeom prst="rect">
              <a:avLst/>
            </a:prstGeom>
            <a:noFill/>
          </p:spPr>
          <p:txBody>
            <a:bodyPr wrap="square" rtlCol="0">
              <a:spAutoFit/>
            </a:bodyPr>
            <a:lstStyle/>
            <a:p>
              <a:pPr algn="ctr"/>
              <a:r>
                <a:rPr lang="vi-VN" b="0" i="0">
                  <a:solidFill>
                    <a:srgbClr val="374151"/>
                  </a:solidFill>
                  <a:effectLst/>
                  <a:latin typeface="Montserrat" panose="00000500000000000000" pitchFamily="2" charset="0"/>
                </a:rPr>
                <a:t>Đảm bảo tính nhất quán của môi trường</a:t>
              </a:r>
              <a:endParaRPr lang="en-US">
                <a:latin typeface="Montserrat" panose="00000500000000000000" pitchFamily="2" charset="0"/>
              </a:endParaRPr>
            </a:p>
          </p:txBody>
        </p:sp>
        <p:sp>
          <p:nvSpPr>
            <p:cNvPr id="16" name="TextBox 15">
              <a:extLst>
                <a:ext uri="{FF2B5EF4-FFF2-40B4-BE49-F238E27FC236}">
                  <a16:creationId xmlns:a16="http://schemas.microsoft.com/office/drawing/2014/main" id="{43440248-FBD6-894F-A9E0-784B17CF363D}"/>
                </a:ext>
              </a:extLst>
            </p:cNvPr>
            <p:cNvSpPr txBox="1"/>
            <p:nvPr/>
          </p:nvSpPr>
          <p:spPr>
            <a:xfrm>
              <a:off x="8974590" y="4418725"/>
              <a:ext cx="2186047" cy="646331"/>
            </a:xfrm>
            <a:prstGeom prst="rect">
              <a:avLst/>
            </a:prstGeom>
            <a:noFill/>
          </p:spPr>
          <p:txBody>
            <a:bodyPr wrap="square" rtlCol="0">
              <a:spAutoFit/>
            </a:bodyPr>
            <a:lstStyle/>
            <a:p>
              <a:pPr algn="ctr"/>
              <a:r>
                <a:rPr lang="vi-VN" b="0" i="0">
                  <a:solidFill>
                    <a:srgbClr val="374151"/>
                  </a:solidFill>
                  <a:effectLst/>
                  <a:latin typeface="Montserrat" panose="00000500000000000000" pitchFamily="2" charset="0"/>
                </a:rPr>
                <a:t>Giao hàng phần mềm nhanh hơn</a:t>
              </a:r>
              <a:endParaRPr lang="en-US">
                <a:latin typeface="Montserrat" panose="00000500000000000000" pitchFamily="2" charset="0"/>
              </a:endParaRPr>
            </a:p>
          </p:txBody>
        </p:sp>
      </p:grpSp>
    </p:spTree>
    <p:extLst>
      <p:ext uri="{BB962C8B-B14F-4D97-AF65-F5344CB8AC3E}">
        <p14:creationId xmlns:p14="http://schemas.microsoft.com/office/powerpoint/2010/main" val="259168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210516" y="813074"/>
            <a:ext cx="9849751" cy="438320"/>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Các lợi ích chính của Kubernetes</a:t>
            </a:r>
            <a:endParaRPr lang="en-US" sz="2800" b="1" kern="120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7EB83503-F5FF-6B9A-ACF1-BA7A34937542}"/>
              </a:ext>
            </a:extLst>
          </p:cNvPr>
          <p:cNvSpPr txBox="1"/>
          <p:nvPr/>
        </p:nvSpPr>
        <p:spPr>
          <a:xfrm>
            <a:off x="853120" y="92128"/>
            <a:ext cx="5264583"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Benefits and Use Cases</a:t>
            </a:r>
            <a:endParaRPr lang="en-US">
              <a:solidFill>
                <a:schemeClr val="tx1">
                  <a:alpha val="59000"/>
                </a:schemeClr>
              </a:solidFill>
              <a:latin typeface="Montserrat" panose="00000500000000000000" pitchFamily="2" charset="0"/>
            </a:endParaRPr>
          </a:p>
        </p:txBody>
      </p:sp>
      <p:pic>
        <p:nvPicPr>
          <p:cNvPr id="10" name="Picture 9">
            <a:extLst>
              <a:ext uri="{FF2B5EF4-FFF2-40B4-BE49-F238E27FC236}">
                <a16:creationId xmlns:a16="http://schemas.microsoft.com/office/drawing/2014/main" id="{E6353DC1-FBB4-D24A-F7C7-8B2ACB6D0610}"/>
              </a:ext>
            </a:extLst>
          </p:cNvPr>
          <p:cNvPicPr>
            <a:picLocks noChangeAspect="1"/>
          </p:cNvPicPr>
          <p:nvPr/>
        </p:nvPicPr>
        <p:blipFill>
          <a:blip r:embed="rId2"/>
          <a:stretch>
            <a:fillRect/>
          </a:stretch>
        </p:blipFill>
        <p:spPr>
          <a:xfrm>
            <a:off x="984679" y="1603008"/>
            <a:ext cx="10449487" cy="2216558"/>
          </a:xfrm>
          <a:prstGeom prst="rect">
            <a:avLst/>
          </a:prstGeom>
        </p:spPr>
      </p:pic>
      <p:sp>
        <p:nvSpPr>
          <p:cNvPr id="13" name="TextBox 12">
            <a:extLst>
              <a:ext uri="{FF2B5EF4-FFF2-40B4-BE49-F238E27FC236}">
                <a16:creationId xmlns:a16="http://schemas.microsoft.com/office/drawing/2014/main" id="{52C41877-5D7D-003F-1FD9-FCBF1BBA1F1C}"/>
              </a:ext>
            </a:extLst>
          </p:cNvPr>
          <p:cNvSpPr txBox="1"/>
          <p:nvPr/>
        </p:nvSpPr>
        <p:spPr>
          <a:xfrm>
            <a:off x="984679" y="3680860"/>
            <a:ext cx="1951039" cy="1200329"/>
          </a:xfrm>
          <a:prstGeom prst="rect">
            <a:avLst/>
          </a:prstGeom>
          <a:noFill/>
        </p:spPr>
        <p:txBody>
          <a:bodyPr wrap="square" rtlCol="0">
            <a:spAutoFit/>
          </a:bodyPr>
          <a:lstStyle/>
          <a:p>
            <a:pPr algn="ctr"/>
            <a:r>
              <a:rPr lang="en-US" b="0" i="0">
                <a:solidFill>
                  <a:srgbClr val="374151"/>
                </a:solidFill>
                <a:effectLst/>
                <a:latin typeface="Montserrat" panose="00000500000000000000" pitchFamily="2" charset="0"/>
              </a:rPr>
              <a:t>Triển khai các container theo kịch bản điều chỉnh</a:t>
            </a:r>
            <a:endParaRPr lang="en-US">
              <a:latin typeface="Montserrat" panose="00000500000000000000" pitchFamily="2" charset="0"/>
            </a:endParaRPr>
          </a:p>
        </p:txBody>
      </p:sp>
      <p:sp>
        <p:nvSpPr>
          <p:cNvPr id="18" name="TextBox 17">
            <a:extLst>
              <a:ext uri="{FF2B5EF4-FFF2-40B4-BE49-F238E27FC236}">
                <a16:creationId xmlns:a16="http://schemas.microsoft.com/office/drawing/2014/main" id="{73C7EBE0-4FFD-2E5C-C70F-543AE5A63A8F}"/>
              </a:ext>
            </a:extLst>
          </p:cNvPr>
          <p:cNvSpPr txBox="1"/>
          <p:nvPr/>
        </p:nvSpPr>
        <p:spPr>
          <a:xfrm>
            <a:off x="3189197" y="3680860"/>
            <a:ext cx="2480083" cy="1754326"/>
          </a:xfrm>
          <a:prstGeom prst="rect">
            <a:avLst/>
          </a:prstGeom>
          <a:noFill/>
        </p:spPr>
        <p:txBody>
          <a:bodyPr wrap="square" rtlCol="0">
            <a:spAutoFit/>
          </a:bodyPr>
          <a:lstStyle/>
          <a:p>
            <a:pPr algn="ctr"/>
            <a:r>
              <a:rPr lang="en-US" b="0" i="0">
                <a:solidFill>
                  <a:srgbClr val="374151"/>
                </a:solidFill>
                <a:effectLst/>
                <a:latin typeface="Montserrat" panose="00000500000000000000" pitchFamily="2" charset="0"/>
              </a:rPr>
              <a:t>Triển khai ứng dụng mà không gián đoạn hoạt động (Zero-Downtime Deployments)</a:t>
            </a:r>
            <a:endParaRPr lang="en-US">
              <a:latin typeface="Montserrat" panose="00000500000000000000" pitchFamily="2" charset="0"/>
            </a:endParaRPr>
          </a:p>
        </p:txBody>
      </p:sp>
      <p:sp>
        <p:nvSpPr>
          <p:cNvPr id="19" name="TextBox 18">
            <a:extLst>
              <a:ext uri="{FF2B5EF4-FFF2-40B4-BE49-F238E27FC236}">
                <a16:creationId xmlns:a16="http://schemas.microsoft.com/office/drawing/2014/main" id="{1311CF4A-D2B9-F6B4-9CDE-7C0DBF2787D3}"/>
              </a:ext>
            </a:extLst>
          </p:cNvPr>
          <p:cNvSpPr txBox="1"/>
          <p:nvPr/>
        </p:nvSpPr>
        <p:spPr>
          <a:xfrm>
            <a:off x="6117703" y="3653545"/>
            <a:ext cx="2480083" cy="646331"/>
          </a:xfrm>
          <a:prstGeom prst="rect">
            <a:avLst/>
          </a:prstGeom>
          <a:noFill/>
        </p:spPr>
        <p:txBody>
          <a:bodyPr wrap="square" rtlCol="0">
            <a:spAutoFit/>
          </a:bodyPr>
          <a:lstStyle/>
          <a:p>
            <a:pPr algn="ctr"/>
            <a:r>
              <a:rPr lang="en-US" b="0" i="0">
                <a:solidFill>
                  <a:srgbClr val="374151"/>
                </a:solidFill>
                <a:effectLst/>
                <a:latin typeface="Montserrat" panose="00000500000000000000" pitchFamily="2" charset="0"/>
              </a:rPr>
              <a:t>Tự động phục hồi (sức mạnh siêu việt)</a:t>
            </a:r>
            <a:endParaRPr lang="en-US">
              <a:latin typeface="Montserrat" panose="00000500000000000000" pitchFamily="2" charset="0"/>
            </a:endParaRPr>
          </a:p>
        </p:txBody>
      </p:sp>
      <p:sp>
        <p:nvSpPr>
          <p:cNvPr id="20" name="TextBox 19">
            <a:extLst>
              <a:ext uri="{FF2B5EF4-FFF2-40B4-BE49-F238E27FC236}">
                <a16:creationId xmlns:a16="http://schemas.microsoft.com/office/drawing/2014/main" id="{BAFE42A6-AF3E-1AF9-7812-6B0C0FCB4B5E}"/>
              </a:ext>
            </a:extLst>
          </p:cNvPr>
          <p:cNvSpPr txBox="1"/>
          <p:nvPr/>
        </p:nvSpPr>
        <p:spPr>
          <a:xfrm>
            <a:off x="8729345" y="3680860"/>
            <a:ext cx="2480083" cy="646331"/>
          </a:xfrm>
          <a:prstGeom prst="rect">
            <a:avLst/>
          </a:prstGeom>
          <a:noFill/>
        </p:spPr>
        <p:txBody>
          <a:bodyPr wrap="square" rtlCol="0">
            <a:spAutoFit/>
          </a:bodyPr>
          <a:lstStyle/>
          <a:p>
            <a:pPr algn="ctr"/>
            <a:r>
              <a:rPr lang="en-US" b="0" i="0">
                <a:solidFill>
                  <a:srgbClr val="374151"/>
                </a:solidFill>
                <a:effectLst/>
                <a:latin typeface="Montserrat" panose="00000500000000000000" pitchFamily="2" charset="0"/>
              </a:rPr>
              <a:t>Mở rộng các container</a:t>
            </a:r>
            <a:endParaRPr lang="en-US">
              <a:latin typeface="Montserrat" panose="00000500000000000000" pitchFamily="2" charset="0"/>
            </a:endParaRPr>
          </a:p>
        </p:txBody>
      </p:sp>
    </p:spTree>
    <p:extLst>
      <p:ext uri="{BB962C8B-B14F-4D97-AF65-F5344CB8AC3E}">
        <p14:creationId xmlns:p14="http://schemas.microsoft.com/office/powerpoint/2010/main" val="308535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374DBA3-AAAE-0D6C-C2D0-4C5EC837555A}"/>
              </a:ext>
            </a:extLst>
          </p:cNvPr>
          <p:cNvSpPr txBox="1"/>
          <p:nvPr/>
        </p:nvSpPr>
        <p:spPr>
          <a:xfrm>
            <a:off x="1043541" y="566531"/>
            <a:ext cx="4840010" cy="979734"/>
          </a:xfrm>
          <a:prstGeom prst="rect">
            <a:avLst/>
          </a:prstGeom>
        </p:spPr>
        <p:txBody>
          <a:bodyPr vert="horz" lIns="91440" tIns="45720" rIns="91440" bIns="45720" rtlCol="0" anchor="b">
            <a:normAutofit fontScale="70000" lnSpcReduction="20000"/>
          </a:bodyPr>
          <a:lstStyle>
            <a:defPPr>
              <a:defRPr lang="en-US"/>
            </a:defPPr>
            <a:lvl1pPr>
              <a:lnSpc>
                <a:spcPct val="90000"/>
              </a:lnSpc>
              <a:spcBef>
                <a:spcPct val="0"/>
              </a:spcBef>
              <a:spcAft>
                <a:spcPts val="600"/>
              </a:spcAft>
              <a:defRPr sz="5400">
                <a:latin typeface="+mj-lt"/>
                <a:ea typeface="+mj-ea"/>
                <a:cs typeface="+mj-cs"/>
              </a:defRPr>
            </a:lvl1pPr>
          </a:lstStyle>
          <a:p>
            <a:r>
              <a:rPr lang="en-US" b="1">
                <a:latin typeface="Montserrat" panose="00000500000000000000" pitchFamily="2" charset="0"/>
              </a:rPr>
              <a:t>Kiến thức cần có</a:t>
            </a:r>
          </a:p>
        </p:txBody>
      </p:sp>
      <p:sp>
        <p:nvSpPr>
          <p:cNvPr id="45" name="TextBox 4">
            <a:extLst>
              <a:ext uri="{FF2B5EF4-FFF2-40B4-BE49-F238E27FC236}">
                <a16:creationId xmlns:a16="http://schemas.microsoft.com/office/drawing/2014/main" id="{243F6975-232C-D06E-5F0D-014B331201AE}"/>
              </a:ext>
            </a:extLst>
          </p:cNvPr>
          <p:cNvSpPr txBox="1"/>
          <p:nvPr/>
        </p:nvSpPr>
        <p:spPr>
          <a:xfrm>
            <a:off x="4888189" y="2670043"/>
            <a:ext cx="6392723" cy="1532089"/>
          </a:xfrm>
          <a:prstGeom prst="rect">
            <a:avLst/>
          </a:prstGeom>
        </p:spPr>
        <p:txBody>
          <a:bodyPr vert="horz" lIns="91440" tIns="45720" rIns="91440" bIns="45720" rtlCol="0" anchor="ctr">
            <a:normAutofit/>
          </a:bodyPr>
          <a:lstStyle>
            <a:defPPr>
              <a:defRPr lang="en-US"/>
            </a:defPPr>
            <a:lvl1pPr marL="342900" indent="-228600">
              <a:lnSpc>
                <a:spcPct val="90000"/>
              </a:lnSpc>
              <a:spcAft>
                <a:spcPts val="600"/>
              </a:spcAft>
              <a:buFont typeface="Arial" panose="020B0604020202020204" pitchFamily="34" charset="0"/>
              <a:buChar char="•"/>
              <a:defRPr sz="2400"/>
            </a:lvl1pPr>
          </a:lstStyle>
          <a:p>
            <a:pPr>
              <a:lnSpc>
                <a:spcPct val="100000"/>
              </a:lnSpc>
            </a:pPr>
            <a:r>
              <a:rPr lang="en-US">
                <a:solidFill>
                  <a:srgbClr val="FF0000"/>
                </a:solidFill>
                <a:latin typeface="Montserrat" panose="00000500000000000000" pitchFamily="2" charset="0"/>
              </a:rPr>
              <a:t>Biết sử dụng commentline và máy ảo</a:t>
            </a:r>
          </a:p>
          <a:p>
            <a:pPr>
              <a:lnSpc>
                <a:spcPct val="100000"/>
              </a:lnSpc>
            </a:pPr>
            <a:r>
              <a:rPr lang="en-US">
                <a:solidFill>
                  <a:srgbClr val="FF0000"/>
                </a:solidFill>
                <a:latin typeface="Montserrat" panose="00000500000000000000" pitchFamily="2" charset="0"/>
              </a:rPr>
              <a:t>Là developer</a:t>
            </a:r>
          </a:p>
          <a:p>
            <a:pPr>
              <a:lnSpc>
                <a:spcPct val="100000"/>
              </a:lnSpc>
            </a:pPr>
            <a:r>
              <a:rPr lang="en-US">
                <a:solidFill>
                  <a:srgbClr val="FF0000"/>
                </a:solidFill>
                <a:latin typeface="Montserrat" panose="00000500000000000000" pitchFamily="2" charset="0"/>
              </a:rPr>
              <a:t>Biết sử dụng docker</a:t>
            </a:r>
          </a:p>
        </p:txBody>
      </p:sp>
      <p:cxnSp>
        <p:nvCxnSpPr>
          <p:cNvPr id="10" name="Straight Connector 9">
            <a:extLst>
              <a:ext uri="{FF2B5EF4-FFF2-40B4-BE49-F238E27FC236}">
                <a16:creationId xmlns:a16="http://schemas.microsoft.com/office/drawing/2014/main" id="{F960CE23-4F8D-3270-6031-17593B1AC463}"/>
              </a:ext>
            </a:extLst>
          </p:cNvPr>
          <p:cNvCxnSpPr/>
          <p:nvPr/>
        </p:nvCxnSpPr>
        <p:spPr>
          <a:xfrm>
            <a:off x="4412974" y="1749287"/>
            <a:ext cx="0" cy="3617843"/>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F00CCB69-CA8D-D724-45A2-EC52697F82A3}"/>
              </a:ext>
            </a:extLst>
          </p:cNvPr>
          <p:cNvPicPr>
            <a:picLocks noChangeAspect="1"/>
          </p:cNvPicPr>
          <p:nvPr/>
        </p:nvPicPr>
        <p:blipFill>
          <a:blip r:embed="rId2"/>
          <a:stretch>
            <a:fillRect/>
          </a:stretch>
        </p:blipFill>
        <p:spPr>
          <a:xfrm>
            <a:off x="1167608" y="2397216"/>
            <a:ext cx="2321983" cy="2321983"/>
          </a:xfrm>
          <a:prstGeom prst="rect">
            <a:avLst/>
          </a:prstGeom>
        </p:spPr>
      </p:pic>
    </p:spTree>
    <p:extLst>
      <p:ext uri="{BB962C8B-B14F-4D97-AF65-F5344CB8AC3E}">
        <p14:creationId xmlns:p14="http://schemas.microsoft.com/office/powerpoint/2010/main" val="292321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210516" y="813074"/>
            <a:ext cx="9849751" cy="438320"/>
          </a:xfrm>
          <a:prstGeom prst="rect">
            <a:avLst/>
          </a:prstGeom>
        </p:spPr>
        <p:txBody>
          <a:bodyPr vert="horz" lIns="91440" tIns="45720" rIns="91440" bIns="45720" rtlCol="0" anchor="b">
            <a:normAutofit fontScale="92500" lnSpcReduction="10000"/>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Developer Use Cases</a:t>
            </a:r>
            <a:endParaRPr lang="en-US" sz="2800" b="1" kern="120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7EB83503-F5FF-6B9A-ACF1-BA7A34937542}"/>
              </a:ext>
            </a:extLst>
          </p:cNvPr>
          <p:cNvSpPr txBox="1"/>
          <p:nvPr/>
        </p:nvSpPr>
        <p:spPr>
          <a:xfrm>
            <a:off x="853120" y="92128"/>
            <a:ext cx="5264583"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Benefits and Use Cases</a:t>
            </a:r>
            <a:endParaRPr lang="en-US">
              <a:solidFill>
                <a:schemeClr val="tx1">
                  <a:alpha val="59000"/>
                </a:schemeClr>
              </a:solidFill>
              <a:latin typeface="Montserrat" panose="00000500000000000000" pitchFamily="2" charset="0"/>
            </a:endParaRPr>
          </a:p>
        </p:txBody>
      </p:sp>
      <p:sp>
        <p:nvSpPr>
          <p:cNvPr id="3" name="TextBox 2">
            <a:extLst>
              <a:ext uri="{FF2B5EF4-FFF2-40B4-BE49-F238E27FC236}">
                <a16:creationId xmlns:a16="http://schemas.microsoft.com/office/drawing/2014/main" id="{AD779EFF-A76E-6F39-0AB9-F4C957A9DB30}"/>
              </a:ext>
            </a:extLst>
          </p:cNvPr>
          <p:cNvSpPr txBox="1"/>
          <p:nvPr/>
        </p:nvSpPr>
        <p:spPr>
          <a:xfrm>
            <a:off x="1330959" y="1409574"/>
            <a:ext cx="9729307" cy="4195251"/>
          </a:xfrm>
          <a:prstGeom prst="rect">
            <a:avLst/>
          </a:prstGeom>
          <a:noFill/>
        </p:spPr>
        <p:txBody>
          <a:bodyPr wrap="square" rtlCol="0">
            <a:spAutoFit/>
          </a:bodyPr>
          <a:lstStyle/>
          <a:p>
            <a:pPr marL="457200" indent="-457200" algn="l">
              <a:lnSpc>
                <a:spcPct val="150000"/>
              </a:lnSpc>
              <a:buFont typeface="+mj-lt"/>
              <a:buAutoNum type="arabicPeriod"/>
            </a:pPr>
            <a:r>
              <a:rPr lang="vi-VN" sz="2000" b="0" i="0">
                <a:solidFill>
                  <a:srgbClr val="374151"/>
                </a:solidFill>
                <a:effectLst/>
                <a:latin typeface="Montserrat" panose="00000500000000000000" pitchFamily="2" charset="0"/>
              </a:rPr>
              <a:t>Giả lập môi trường production</a:t>
            </a:r>
            <a:r>
              <a:rPr lang="en-US" sz="2000" b="0" i="0">
                <a:solidFill>
                  <a:srgbClr val="374151"/>
                </a:solidFill>
                <a:effectLst/>
                <a:latin typeface="Montserrat" panose="00000500000000000000" pitchFamily="2" charset="0"/>
              </a:rPr>
              <a:t> </a:t>
            </a:r>
            <a:r>
              <a:rPr lang="vi-VN" sz="2000" b="0" i="0">
                <a:solidFill>
                  <a:srgbClr val="374151"/>
                </a:solidFill>
                <a:effectLst/>
                <a:latin typeface="Montserrat" panose="00000500000000000000" pitchFamily="2" charset="0"/>
              </a:rPr>
              <a:t>trên locally.</a:t>
            </a:r>
          </a:p>
          <a:p>
            <a:pPr marL="457200" indent="-457200" algn="l">
              <a:lnSpc>
                <a:spcPct val="150000"/>
              </a:lnSpc>
              <a:buFont typeface="+mj-lt"/>
              <a:buAutoNum type="arabicPeriod"/>
            </a:pPr>
            <a:r>
              <a:rPr lang="vi-VN" sz="2000" b="0" i="0">
                <a:solidFill>
                  <a:srgbClr val="374151"/>
                </a:solidFill>
                <a:effectLst/>
                <a:latin typeface="Montserrat" panose="00000500000000000000" pitchFamily="2" charset="0"/>
              </a:rPr>
              <a:t>Chuyển từ Docker Compose sang Kubernetes.</a:t>
            </a:r>
          </a:p>
          <a:p>
            <a:pPr marL="457200" indent="-457200" algn="l">
              <a:lnSpc>
                <a:spcPct val="150000"/>
              </a:lnSpc>
              <a:buFont typeface="+mj-lt"/>
              <a:buAutoNum type="arabicPeriod"/>
            </a:pPr>
            <a:r>
              <a:rPr lang="vi-VN" sz="2000" b="0" i="0">
                <a:solidFill>
                  <a:srgbClr val="374151"/>
                </a:solidFill>
                <a:effectLst/>
                <a:latin typeface="Montserrat" panose="00000500000000000000" pitchFamily="2" charset="0"/>
              </a:rPr>
              <a:t>Tạo môi trường thử nghiệm end-to-end testing.</a:t>
            </a:r>
          </a:p>
          <a:p>
            <a:pPr marL="457200" indent="-457200" algn="l">
              <a:lnSpc>
                <a:spcPct val="150000"/>
              </a:lnSpc>
              <a:buFont typeface="+mj-lt"/>
              <a:buAutoNum type="arabicPeriod"/>
            </a:pPr>
            <a:r>
              <a:rPr lang="vi-VN" sz="2000" b="0" i="0">
                <a:solidFill>
                  <a:srgbClr val="374151"/>
                </a:solidFill>
                <a:effectLst/>
                <a:latin typeface="Montserrat" panose="00000500000000000000" pitchFamily="2" charset="0"/>
              </a:rPr>
              <a:t>Đảm bảo ứng dụng mở rộng đúng cách.</a:t>
            </a:r>
          </a:p>
          <a:p>
            <a:pPr marL="457200" indent="-457200" algn="l">
              <a:lnSpc>
                <a:spcPct val="150000"/>
              </a:lnSpc>
              <a:buFont typeface="+mj-lt"/>
              <a:buAutoNum type="arabicPeriod"/>
            </a:pPr>
            <a:r>
              <a:rPr lang="vi-VN" sz="2000" b="0" i="0">
                <a:solidFill>
                  <a:srgbClr val="374151"/>
                </a:solidFill>
                <a:effectLst/>
                <a:latin typeface="Montserrat" panose="00000500000000000000" pitchFamily="2" charset="0"/>
              </a:rPr>
              <a:t>Đảm bảo các bí mật/cấu hình</a:t>
            </a:r>
            <a:r>
              <a:rPr lang="en-US" sz="2000" b="0" i="0">
                <a:solidFill>
                  <a:srgbClr val="374151"/>
                </a:solidFill>
                <a:effectLst/>
                <a:latin typeface="Montserrat" panose="00000500000000000000" pitchFamily="2" charset="0"/>
              </a:rPr>
              <a:t> (secrets/config )</a:t>
            </a:r>
            <a:r>
              <a:rPr lang="vi-VN" sz="2000" b="0" i="0">
                <a:solidFill>
                  <a:srgbClr val="374151"/>
                </a:solidFill>
                <a:effectLst/>
                <a:latin typeface="Montserrat" panose="00000500000000000000" pitchFamily="2" charset="0"/>
              </a:rPr>
              <a:t> hoạt động đúng cách.</a:t>
            </a:r>
          </a:p>
          <a:p>
            <a:pPr marL="457200" indent="-457200" algn="l">
              <a:lnSpc>
                <a:spcPct val="150000"/>
              </a:lnSpc>
              <a:buFont typeface="+mj-lt"/>
              <a:buAutoNum type="arabicPeriod"/>
            </a:pPr>
            <a:r>
              <a:rPr lang="vi-VN" sz="2000" b="0" i="0">
                <a:solidFill>
                  <a:srgbClr val="374151"/>
                </a:solidFill>
                <a:effectLst/>
                <a:latin typeface="Montserrat" panose="00000500000000000000" pitchFamily="2" charset="0"/>
              </a:rPr>
              <a:t>Kịch bản kiểm thử hiệu năng.</a:t>
            </a:r>
          </a:p>
          <a:p>
            <a:pPr marL="457200" indent="-457200" algn="l">
              <a:lnSpc>
                <a:spcPct val="150000"/>
              </a:lnSpc>
              <a:buFont typeface="+mj-lt"/>
              <a:buAutoNum type="arabicPeriod"/>
            </a:pPr>
            <a:r>
              <a:rPr lang="vi-VN" sz="2000" b="0" i="0">
                <a:solidFill>
                  <a:srgbClr val="374151"/>
                </a:solidFill>
                <a:effectLst/>
                <a:latin typeface="Montserrat" panose="00000500000000000000" pitchFamily="2" charset="0"/>
              </a:rPr>
              <a:t>Kịch bản tải công việc (CI/CD và nhiều hơn nữa).</a:t>
            </a:r>
          </a:p>
          <a:p>
            <a:pPr marL="457200" indent="-457200" algn="l">
              <a:lnSpc>
                <a:spcPct val="150000"/>
              </a:lnSpc>
              <a:buFont typeface="+mj-lt"/>
              <a:buAutoNum type="arabicPeriod"/>
            </a:pPr>
            <a:r>
              <a:rPr lang="vi-VN" sz="2000" b="0" i="0">
                <a:solidFill>
                  <a:srgbClr val="374151"/>
                </a:solidFill>
                <a:effectLst/>
                <a:latin typeface="Montserrat" panose="00000500000000000000" pitchFamily="2" charset="0"/>
              </a:rPr>
              <a:t>Học cách tận dụng các tùy chọn triển khai.</a:t>
            </a:r>
          </a:p>
          <a:p>
            <a:pPr marL="457200" indent="-457200" algn="l">
              <a:lnSpc>
                <a:spcPct val="150000"/>
              </a:lnSpc>
              <a:buFont typeface="+mj-lt"/>
              <a:buAutoNum type="arabicPeriod"/>
            </a:pPr>
            <a:r>
              <a:rPr lang="vi-VN" sz="2000" b="0" i="0">
                <a:solidFill>
                  <a:srgbClr val="374151"/>
                </a:solidFill>
                <a:effectLst/>
                <a:latin typeface="Montserrat" panose="00000500000000000000" pitchFamily="2" charset="0"/>
              </a:rPr>
              <a:t>Hỗ trợ DevOps tạo nguồn lực và giải quyết vấn đề.</a:t>
            </a:r>
          </a:p>
        </p:txBody>
      </p:sp>
    </p:spTree>
    <p:extLst>
      <p:ext uri="{BB962C8B-B14F-4D97-AF65-F5344CB8AC3E}">
        <p14:creationId xmlns:p14="http://schemas.microsoft.com/office/powerpoint/2010/main" val="185668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fontScale="92500"/>
          </a:bodyPr>
          <a:lstStyle>
            <a:defPPr>
              <a:defRPr lang="en-US"/>
            </a:defPPr>
            <a:lvl1pPr>
              <a:lnSpc>
                <a:spcPct val="90000"/>
              </a:lnSpc>
              <a:spcBef>
                <a:spcPct val="0"/>
              </a:spcBef>
              <a:spcAft>
                <a:spcPts val="600"/>
              </a:spcAft>
              <a:defRPr sz="5400">
                <a:latin typeface="+mj-lt"/>
                <a:ea typeface="+mj-ea"/>
                <a:cs typeface="+mj-cs"/>
              </a:defRPr>
            </a:lvl1pPr>
          </a:lstStyle>
          <a:p>
            <a:pPr algn="r"/>
            <a:r>
              <a:rPr lang="vi-VN" b="1" kern="1200">
                <a:solidFill>
                  <a:schemeClr val="tx1"/>
                </a:solidFill>
                <a:latin typeface="Montserrat" panose="00000500000000000000" pitchFamily="2" charset="0"/>
              </a:rPr>
              <a:t>Chạy Kubernetes trên local</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8247017" y="3153062"/>
            <a:ext cx="302768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1 - Introduction</a:t>
            </a:r>
          </a:p>
        </p:txBody>
      </p:sp>
      <p:sp>
        <p:nvSpPr>
          <p:cNvPr id="2" name="TextBox 1">
            <a:extLst>
              <a:ext uri="{FF2B5EF4-FFF2-40B4-BE49-F238E27FC236}">
                <a16:creationId xmlns:a16="http://schemas.microsoft.com/office/drawing/2014/main" id="{952B2D75-22DD-6B9C-EA75-6E050B790649}"/>
              </a:ext>
            </a:extLst>
          </p:cNvPr>
          <p:cNvSpPr txBox="1"/>
          <p:nvPr/>
        </p:nvSpPr>
        <p:spPr>
          <a:xfrm>
            <a:off x="853120" y="92128"/>
            <a:ext cx="5852884"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Running Kubernetes Locally</a:t>
            </a:r>
            <a:endParaRPr lang="en-US">
              <a:solidFill>
                <a:schemeClr val="tx1">
                  <a:alpha val="59000"/>
                </a:schemeClr>
              </a:solidFill>
              <a:latin typeface="Montserrat" panose="00000500000000000000" pitchFamily="2" charset="0"/>
            </a:endParaRPr>
          </a:p>
        </p:txBody>
      </p:sp>
    </p:spTree>
    <p:extLst>
      <p:ext uri="{BB962C8B-B14F-4D97-AF65-F5344CB8AC3E}">
        <p14:creationId xmlns:p14="http://schemas.microsoft.com/office/powerpoint/2010/main" val="231482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210516" y="813074"/>
            <a:ext cx="9849751" cy="438320"/>
          </a:xfrm>
          <a:prstGeom prst="rect">
            <a:avLst/>
          </a:prstGeom>
        </p:spPr>
        <p:txBody>
          <a:bodyPr vert="horz" lIns="91440" tIns="45720" rIns="91440" bIns="45720" rtlCol="0" anchor="b">
            <a:normAutofit fontScale="92500" lnSpcReduction="10000"/>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Installing and Running Kubernetes</a:t>
            </a:r>
            <a:endParaRPr lang="en-US" sz="2800" b="1" kern="120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7EB83503-F5FF-6B9A-ACF1-BA7A34937542}"/>
              </a:ext>
            </a:extLst>
          </p:cNvPr>
          <p:cNvSpPr txBox="1"/>
          <p:nvPr/>
        </p:nvSpPr>
        <p:spPr>
          <a:xfrm>
            <a:off x="853120" y="92128"/>
            <a:ext cx="5852884"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Running Kubernetes Locally</a:t>
            </a:r>
            <a:endParaRPr lang="en-US">
              <a:solidFill>
                <a:schemeClr val="tx1">
                  <a:alpha val="59000"/>
                </a:schemeClr>
              </a:solidFill>
              <a:latin typeface="Montserrat" panose="00000500000000000000" pitchFamily="2" charset="0"/>
            </a:endParaRPr>
          </a:p>
        </p:txBody>
      </p:sp>
      <p:pic>
        <p:nvPicPr>
          <p:cNvPr id="3074" name="Picture 2" descr="minikube logo">
            <a:extLst>
              <a:ext uri="{FF2B5EF4-FFF2-40B4-BE49-F238E27FC236}">
                <a16:creationId xmlns:a16="http://schemas.microsoft.com/office/drawing/2014/main" id="{AA66C1EF-F2F3-C919-DA85-A6F2D2F4F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556" y="1735183"/>
            <a:ext cx="1745573" cy="16938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9D1F282-7438-7B38-6C58-E9F2879E09EF}"/>
              </a:ext>
            </a:extLst>
          </p:cNvPr>
          <p:cNvSpPr txBox="1"/>
          <p:nvPr/>
        </p:nvSpPr>
        <p:spPr>
          <a:xfrm>
            <a:off x="2378546" y="3521127"/>
            <a:ext cx="1319592" cy="369332"/>
          </a:xfrm>
          <a:prstGeom prst="rect">
            <a:avLst/>
          </a:prstGeom>
          <a:noFill/>
        </p:spPr>
        <p:txBody>
          <a:bodyPr wrap="none" rtlCol="0">
            <a:spAutoFit/>
          </a:bodyPr>
          <a:lstStyle/>
          <a:p>
            <a:r>
              <a:rPr lang="en-US" b="1">
                <a:solidFill>
                  <a:srgbClr val="20BFCF"/>
                </a:solidFill>
                <a:latin typeface="Montserrat" panose="00000500000000000000" pitchFamily="2" charset="0"/>
              </a:rPr>
              <a:t>Minikube</a:t>
            </a:r>
          </a:p>
        </p:txBody>
      </p:sp>
      <p:sp>
        <p:nvSpPr>
          <p:cNvPr id="14" name="TextBox 13">
            <a:extLst>
              <a:ext uri="{FF2B5EF4-FFF2-40B4-BE49-F238E27FC236}">
                <a16:creationId xmlns:a16="http://schemas.microsoft.com/office/drawing/2014/main" id="{054F8D85-CF70-F676-031E-04372367BBE8}"/>
              </a:ext>
            </a:extLst>
          </p:cNvPr>
          <p:cNvSpPr txBox="1"/>
          <p:nvPr/>
        </p:nvSpPr>
        <p:spPr>
          <a:xfrm>
            <a:off x="1106599" y="4000304"/>
            <a:ext cx="4131259" cy="369332"/>
          </a:xfrm>
          <a:prstGeom prst="rect">
            <a:avLst/>
          </a:prstGeom>
          <a:noFill/>
        </p:spPr>
        <p:txBody>
          <a:bodyPr wrap="none" rtlCol="0">
            <a:spAutoFit/>
          </a:bodyPr>
          <a:lstStyle/>
          <a:p>
            <a:r>
              <a:rPr lang="en-US">
                <a:latin typeface="Montserrat" panose="00000500000000000000" pitchFamily="2" charset="0"/>
              </a:rPr>
              <a:t>github.com/kubernetes/minikube</a:t>
            </a:r>
          </a:p>
        </p:txBody>
      </p:sp>
      <p:pic>
        <p:nvPicPr>
          <p:cNvPr id="3076" name="Picture 4" descr="Docker Desktop - Easiest Way to Containerize Applications">
            <a:extLst>
              <a:ext uri="{FF2B5EF4-FFF2-40B4-BE49-F238E27FC236}">
                <a16:creationId xmlns:a16="http://schemas.microsoft.com/office/drawing/2014/main" id="{05173C12-8D98-12CB-859C-FF375C0C52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89" t="3811" r="37354" b="21035"/>
          <a:stretch/>
        </p:blipFill>
        <p:spPr bwMode="auto">
          <a:xfrm>
            <a:off x="8191883" y="1735183"/>
            <a:ext cx="1648565" cy="1567658"/>
          </a:xfrm>
          <a:prstGeom prst="round2DiagRect">
            <a:avLst>
              <a:gd name="adj1" fmla="val 16667"/>
              <a:gd name="adj2" fmla="val 0"/>
            </a:avLst>
          </a:prstGeom>
          <a:ln w="88900" cap="sq">
            <a:solidFill>
              <a:srgbClr val="FFFFFF"/>
            </a:solidFill>
            <a:miter lim="800000"/>
          </a:ln>
          <a:effectLst>
            <a:outerShdw blurRad="254000" algn="tl" rotWithShape="0">
              <a:srgbClr val="000000">
                <a:alpha val="18000"/>
              </a:srgbClr>
            </a:outerShdw>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6DB0717-688F-4710-45CA-95739C0C91B4}"/>
              </a:ext>
            </a:extLst>
          </p:cNvPr>
          <p:cNvSpPr txBox="1"/>
          <p:nvPr/>
        </p:nvSpPr>
        <p:spPr>
          <a:xfrm>
            <a:off x="7989281" y="3521127"/>
            <a:ext cx="2053767" cy="369332"/>
          </a:xfrm>
          <a:prstGeom prst="rect">
            <a:avLst/>
          </a:prstGeom>
          <a:noFill/>
        </p:spPr>
        <p:txBody>
          <a:bodyPr wrap="none" rtlCol="0">
            <a:spAutoFit/>
          </a:bodyPr>
          <a:lstStyle/>
          <a:p>
            <a:r>
              <a:rPr lang="en-US" b="1" i="0">
                <a:solidFill>
                  <a:srgbClr val="0B214A"/>
                </a:solidFill>
                <a:effectLst/>
                <a:latin typeface="Poppins" panose="00000500000000000000" pitchFamily="2" charset="0"/>
              </a:rPr>
              <a:t>Docker Desktop</a:t>
            </a:r>
          </a:p>
        </p:txBody>
      </p:sp>
      <p:sp>
        <p:nvSpPr>
          <p:cNvPr id="18" name="TextBox 17">
            <a:extLst>
              <a:ext uri="{FF2B5EF4-FFF2-40B4-BE49-F238E27FC236}">
                <a16:creationId xmlns:a16="http://schemas.microsoft.com/office/drawing/2014/main" id="{50D80DD3-CCBA-B667-31AE-D13440317193}"/>
              </a:ext>
            </a:extLst>
          </p:cNvPr>
          <p:cNvSpPr txBox="1"/>
          <p:nvPr/>
        </p:nvSpPr>
        <p:spPr>
          <a:xfrm>
            <a:off x="8237746" y="3982586"/>
            <a:ext cx="1556836" cy="369332"/>
          </a:xfrm>
          <a:prstGeom prst="rect">
            <a:avLst/>
          </a:prstGeom>
          <a:noFill/>
        </p:spPr>
        <p:txBody>
          <a:bodyPr wrap="none" rtlCol="0">
            <a:spAutoFit/>
          </a:bodyPr>
          <a:lstStyle/>
          <a:p>
            <a:r>
              <a:rPr lang="en-US">
                <a:latin typeface="Montserrat" panose="00000500000000000000" pitchFamily="2" charset="0"/>
              </a:rPr>
              <a:t>docker.com</a:t>
            </a:r>
          </a:p>
        </p:txBody>
      </p:sp>
    </p:spTree>
    <p:extLst>
      <p:ext uri="{BB962C8B-B14F-4D97-AF65-F5344CB8AC3E}">
        <p14:creationId xmlns:p14="http://schemas.microsoft.com/office/powerpoint/2010/main" val="152745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210516" y="813074"/>
            <a:ext cx="9849751" cy="438320"/>
          </a:xfrm>
          <a:prstGeom prst="rect">
            <a:avLst/>
          </a:prstGeom>
        </p:spPr>
        <p:txBody>
          <a:bodyPr vert="horz" lIns="91440" tIns="45720" rIns="91440" bIns="45720" rtlCol="0" anchor="b">
            <a:normAutofit fontScale="92500" lnSpcReduction="10000"/>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Installing and Running Kubernetes</a:t>
            </a:r>
            <a:endParaRPr lang="en-US" sz="2800" b="1" kern="120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7EB83503-F5FF-6B9A-ACF1-BA7A34937542}"/>
              </a:ext>
            </a:extLst>
          </p:cNvPr>
          <p:cNvSpPr txBox="1"/>
          <p:nvPr/>
        </p:nvSpPr>
        <p:spPr>
          <a:xfrm>
            <a:off x="853120" y="92128"/>
            <a:ext cx="5852884"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Running Kubernetes Locally</a:t>
            </a:r>
            <a:endParaRPr lang="en-US">
              <a:solidFill>
                <a:schemeClr val="tx1">
                  <a:alpha val="59000"/>
                </a:schemeClr>
              </a:solidFill>
              <a:latin typeface="Montserrat" panose="00000500000000000000" pitchFamily="2" charset="0"/>
            </a:endParaRPr>
          </a:p>
        </p:txBody>
      </p:sp>
      <p:sp>
        <p:nvSpPr>
          <p:cNvPr id="13" name="TextBox 12">
            <a:extLst>
              <a:ext uri="{FF2B5EF4-FFF2-40B4-BE49-F238E27FC236}">
                <a16:creationId xmlns:a16="http://schemas.microsoft.com/office/drawing/2014/main" id="{C9D1F282-7438-7B38-6C58-E9F2879E09EF}"/>
              </a:ext>
            </a:extLst>
          </p:cNvPr>
          <p:cNvSpPr txBox="1"/>
          <p:nvPr/>
        </p:nvSpPr>
        <p:spPr>
          <a:xfrm>
            <a:off x="2689840" y="3496266"/>
            <a:ext cx="726481" cy="369332"/>
          </a:xfrm>
          <a:prstGeom prst="rect">
            <a:avLst/>
          </a:prstGeom>
          <a:noFill/>
        </p:spPr>
        <p:txBody>
          <a:bodyPr wrap="none" rtlCol="0">
            <a:spAutoFit/>
          </a:bodyPr>
          <a:lstStyle/>
          <a:p>
            <a:r>
              <a:rPr lang="en-US" b="1">
                <a:solidFill>
                  <a:srgbClr val="E77817"/>
                </a:solidFill>
                <a:latin typeface="Montserrat" panose="00000500000000000000" pitchFamily="2" charset="0"/>
              </a:rPr>
              <a:t>kind</a:t>
            </a:r>
          </a:p>
        </p:txBody>
      </p:sp>
      <p:sp>
        <p:nvSpPr>
          <p:cNvPr id="14" name="TextBox 13">
            <a:extLst>
              <a:ext uri="{FF2B5EF4-FFF2-40B4-BE49-F238E27FC236}">
                <a16:creationId xmlns:a16="http://schemas.microsoft.com/office/drawing/2014/main" id="{054F8D85-CF70-F676-031E-04372367BBE8}"/>
              </a:ext>
            </a:extLst>
          </p:cNvPr>
          <p:cNvSpPr txBox="1"/>
          <p:nvPr/>
        </p:nvSpPr>
        <p:spPr>
          <a:xfrm>
            <a:off x="2124617" y="4029978"/>
            <a:ext cx="1899879" cy="369332"/>
          </a:xfrm>
          <a:prstGeom prst="rect">
            <a:avLst/>
          </a:prstGeom>
          <a:noFill/>
        </p:spPr>
        <p:txBody>
          <a:bodyPr wrap="none" rtlCol="0">
            <a:spAutoFit/>
          </a:bodyPr>
          <a:lstStyle/>
          <a:p>
            <a:r>
              <a:rPr lang="en-US">
                <a:latin typeface="Montserrat" panose="00000500000000000000" pitchFamily="2" charset="0"/>
              </a:rPr>
              <a:t>kind.sigs.k8s.io</a:t>
            </a:r>
          </a:p>
        </p:txBody>
      </p:sp>
      <p:sp>
        <p:nvSpPr>
          <p:cNvPr id="18" name="TextBox 17">
            <a:extLst>
              <a:ext uri="{FF2B5EF4-FFF2-40B4-BE49-F238E27FC236}">
                <a16:creationId xmlns:a16="http://schemas.microsoft.com/office/drawing/2014/main" id="{50D80DD3-CCBA-B667-31AE-D13440317193}"/>
              </a:ext>
            </a:extLst>
          </p:cNvPr>
          <p:cNvSpPr txBox="1"/>
          <p:nvPr/>
        </p:nvSpPr>
        <p:spPr>
          <a:xfrm>
            <a:off x="6686894" y="4029978"/>
            <a:ext cx="4373373" cy="646331"/>
          </a:xfrm>
          <a:prstGeom prst="rect">
            <a:avLst/>
          </a:prstGeom>
          <a:noFill/>
        </p:spPr>
        <p:txBody>
          <a:bodyPr wrap="square" rtlCol="0">
            <a:spAutoFit/>
          </a:bodyPr>
          <a:lstStyle/>
          <a:p>
            <a:pPr algn="ctr"/>
            <a:r>
              <a:rPr lang="en-US">
                <a:latin typeface="Montserrat" panose="00000500000000000000" pitchFamily="2" charset="0"/>
              </a:rPr>
              <a:t>https://kubernetes.io/docs/reference/setup-tools/kubeadm/kubeadm</a:t>
            </a:r>
          </a:p>
        </p:txBody>
      </p:sp>
      <p:pic>
        <p:nvPicPr>
          <p:cNvPr id="5122" name="Picture 2" descr="kind">
            <a:extLst>
              <a:ext uri="{FF2B5EF4-FFF2-40B4-BE49-F238E27FC236}">
                <a16:creationId xmlns:a16="http://schemas.microsoft.com/office/drawing/2014/main" id="{C8E860D9-5BDA-E0B9-5237-730283600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017" y="1924940"/>
            <a:ext cx="2283910" cy="137730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2C606A5-3AC4-CBEA-7FD3-29C9331EE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8803" y="1905969"/>
            <a:ext cx="1615299" cy="1844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66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334BA3-1C37-55A1-3150-6F68030A3309}"/>
              </a:ext>
            </a:extLst>
          </p:cNvPr>
          <p:cNvSpPr txBox="1"/>
          <p:nvPr/>
        </p:nvSpPr>
        <p:spPr>
          <a:xfrm>
            <a:off x="853120" y="92128"/>
            <a:ext cx="5567550"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Tổng quan về Kubernetes</a:t>
            </a:r>
            <a:endParaRPr lang="en-US">
              <a:solidFill>
                <a:schemeClr val="tx1">
                  <a:alpha val="59000"/>
                </a:schemeClr>
              </a:solidFill>
              <a:latin typeface="Montserrat" panose="00000500000000000000" pitchFamily="2" charset="0"/>
            </a:endParaRPr>
          </a:p>
        </p:txBody>
      </p:sp>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fontScale="85000" lnSpcReduction="10000"/>
          </a:bodyPr>
          <a:lstStyle>
            <a:defPPr>
              <a:defRPr lang="en-US"/>
            </a:defPPr>
            <a:lvl1pPr>
              <a:lnSpc>
                <a:spcPct val="90000"/>
              </a:lnSpc>
              <a:spcBef>
                <a:spcPct val="0"/>
              </a:spcBef>
              <a:spcAft>
                <a:spcPts val="600"/>
              </a:spcAft>
              <a:defRPr sz="5400">
                <a:latin typeface="+mj-lt"/>
                <a:ea typeface="+mj-ea"/>
                <a:cs typeface="+mj-cs"/>
              </a:defRPr>
            </a:lvl1pPr>
          </a:lstStyle>
          <a:p>
            <a:pPr algn="r"/>
            <a:r>
              <a:rPr lang="vi-VN" b="1" kern="1200">
                <a:solidFill>
                  <a:schemeClr val="tx1"/>
                </a:solidFill>
                <a:latin typeface="Montserrat" panose="00000500000000000000" pitchFamily="2" charset="0"/>
              </a:rPr>
              <a:t>Getting Started with kubectl</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8247017" y="3153062"/>
            <a:ext cx="302768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1 - Introduction</a:t>
            </a:r>
          </a:p>
        </p:txBody>
      </p:sp>
    </p:spTree>
    <p:extLst>
      <p:ext uri="{BB962C8B-B14F-4D97-AF65-F5344CB8AC3E}">
        <p14:creationId xmlns:p14="http://schemas.microsoft.com/office/powerpoint/2010/main" val="296441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210516" y="813074"/>
            <a:ext cx="9849751" cy="438320"/>
          </a:xfrm>
          <a:prstGeom prst="rect">
            <a:avLst/>
          </a:prstGeom>
        </p:spPr>
        <p:txBody>
          <a:bodyPr vert="horz" lIns="91440" tIns="45720" rIns="91440" bIns="45720" rtlCol="0" anchor="b">
            <a:normAutofit fontScale="92500" lnSpcReduction="10000"/>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Using kubectl</a:t>
            </a:r>
            <a:endParaRPr lang="en-US" sz="2800" b="1" kern="120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7EB83503-F5FF-6B9A-ACF1-BA7A34937542}"/>
              </a:ext>
            </a:extLst>
          </p:cNvPr>
          <p:cNvSpPr txBox="1"/>
          <p:nvPr/>
        </p:nvSpPr>
        <p:spPr>
          <a:xfrm>
            <a:off x="853120" y="92128"/>
            <a:ext cx="5884944"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Getting Started with kubectl</a:t>
            </a:r>
            <a:endParaRPr lang="en-US">
              <a:solidFill>
                <a:schemeClr val="tx1">
                  <a:alpha val="59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81CF843F-4328-A8D4-F2E7-EDC322992F00}"/>
              </a:ext>
            </a:extLst>
          </p:cNvPr>
          <p:cNvPicPr>
            <a:picLocks noChangeAspect="1"/>
          </p:cNvPicPr>
          <p:nvPr/>
        </p:nvPicPr>
        <p:blipFill>
          <a:blip r:embed="rId2"/>
          <a:stretch>
            <a:fillRect/>
          </a:stretch>
        </p:blipFill>
        <p:spPr>
          <a:xfrm>
            <a:off x="2501595" y="1675290"/>
            <a:ext cx="7685978" cy="4184774"/>
          </a:xfrm>
          <a:prstGeom prst="rect">
            <a:avLst/>
          </a:prstGeom>
        </p:spPr>
      </p:pic>
    </p:spTree>
    <p:extLst>
      <p:ext uri="{BB962C8B-B14F-4D97-AF65-F5344CB8AC3E}">
        <p14:creationId xmlns:p14="http://schemas.microsoft.com/office/powerpoint/2010/main" val="396314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DCB85E-C45E-FA6C-A0FD-A839B170CF54}"/>
              </a:ext>
            </a:extLst>
          </p:cNvPr>
          <p:cNvSpPr/>
          <p:nvPr/>
        </p:nvSpPr>
        <p:spPr>
          <a:xfrm>
            <a:off x="0" y="0"/>
            <a:ext cx="5933440" cy="68580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432000" rtlCol="0" anchor="ctr"/>
          <a:lstStyle/>
          <a:p>
            <a:pPr>
              <a:lnSpc>
                <a:spcPct val="150000"/>
              </a:lnSpc>
            </a:pPr>
            <a:r>
              <a:rPr lang="en-US">
                <a:latin typeface="Montserrat" panose="00000500000000000000" pitchFamily="2" charset="0"/>
              </a:rPr>
              <a:t>kubectl version</a:t>
            </a:r>
          </a:p>
          <a:p>
            <a:endParaRPr lang="en-US">
              <a:latin typeface="Montserrat" panose="00000500000000000000" pitchFamily="2" charset="0"/>
            </a:endParaRPr>
          </a:p>
          <a:p>
            <a:pPr>
              <a:lnSpc>
                <a:spcPct val="150000"/>
              </a:lnSpc>
            </a:pPr>
            <a:r>
              <a:rPr lang="en-US">
                <a:latin typeface="Montserrat" panose="00000500000000000000" pitchFamily="2" charset="0"/>
              </a:rPr>
              <a:t>kubectl cluster-info</a:t>
            </a:r>
          </a:p>
          <a:p>
            <a:endParaRPr lang="en-US">
              <a:latin typeface="Montserrat" panose="00000500000000000000" pitchFamily="2" charset="0"/>
            </a:endParaRPr>
          </a:p>
          <a:p>
            <a:pPr>
              <a:lnSpc>
                <a:spcPct val="150000"/>
              </a:lnSpc>
            </a:pPr>
            <a:r>
              <a:rPr lang="en-US">
                <a:latin typeface="Montserrat" panose="00000500000000000000" pitchFamily="2" charset="0"/>
              </a:rPr>
              <a:t>kubectl get all</a:t>
            </a:r>
          </a:p>
          <a:p>
            <a:endParaRPr lang="en-US">
              <a:latin typeface="Montserrat" panose="00000500000000000000" pitchFamily="2" charset="0"/>
            </a:endParaRPr>
          </a:p>
          <a:p>
            <a:r>
              <a:rPr lang="en-US">
                <a:latin typeface="Montserrat" panose="00000500000000000000" pitchFamily="2" charset="0"/>
              </a:rPr>
              <a:t>kubectl run [container-name] --image=[image-name]</a:t>
            </a:r>
          </a:p>
          <a:p>
            <a:endParaRPr lang="en-US">
              <a:latin typeface="Montserrat" panose="00000500000000000000" pitchFamily="2" charset="0"/>
            </a:endParaRPr>
          </a:p>
          <a:p>
            <a:pPr>
              <a:lnSpc>
                <a:spcPct val="150000"/>
              </a:lnSpc>
            </a:pPr>
            <a:r>
              <a:rPr lang="en-US">
                <a:latin typeface="Montserrat" panose="00000500000000000000" pitchFamily="2" charset="0"/>
              </a:rPr>
              <a:t>kubectl port-forward [pod] [ports]</a:t>
            </a:r>
          </a:p>
          <a:p>
            <a:endParaRPr lang="en-US">
              <a:latin typeface="Montserrat" panose="00000500000000000000" pitchFamily="2" charset="0"/>
            </a:endParaRPr>
          </a:p>
          <a:p>
            <a:pPr>
              <a:lnSpc>
                <a:spcPct val="150000"/>
              </a:lnSpc>
            </a:pPr>
            <a:r>
              <a:rPr lang="en-US">
                <a:latin typeface="Montserrat" panose="00000500000000000000" pitchFamily="2" charset="0"/>
              </a:rPr>
              <a:t>kubectl expose</a:t>
            </a:r>
          </a:p>
          <a:p>
            <a:endParaRPr lang="en-US">
              <a:latin typeface="Montserrat" panose="00000500000000000000" pitchFamily="2" charset="0"/>
            </a:endParaRPr>
          </a:p>
          <a:p>
            <a:pPr>
              <a:lnSpc>
                <a:spcPct val="150000"/>
              </a:lnSpc>
            </a:pPr>
            <a:r>
              <a:rPr lang="en-US">
                <a:latin typeface="Montserrat" panose="00000500000000000000" pitchFamily="2" charset="0"/>
              </a:rPr>
              <a:t>kubectl create [resource]</a:t>
            </a:r>
          </a:p>
          <a:p>
            <a:endParaRPr lang="en-US">
              <a:latin typeface="Montserrat" panose="00000500000000000000" pitchFamily="2" charset="0"/>
            </a:endParaRPr>
          </a:p>
          <a:p>
            <a:pPr>
              <a:lnSpc>
                <a:spcPct val="150000"/>
              </a:lnSpc>
            </a:pPr>
            <a:r>
              <a:rPr lang="en-US">
                <a:latin typeface="Montserrat" panose="00000500000000000000" pitchFamily="2" charset="0"/>
              </a:rPr>
              <a:t>kubectl apply [resource]</a:t>
            </a:r>
          </a:p>
        </p:txBody>
      </p:sp>
      <p:sp>
        <p:nvSpPr>
          <p:cNvPr id="5" name="Rectangle 4">
            <a:extLst>
              <a:ext uri="{FF2B5EF4-FFF2-40B4-BE49-F238E27FC236}">
                <a16:creationId xmlns:a16="http://schemas.microsoft.com/office/drawing/2014/main" id="{73E1024A-E5F7-B082-7E05-6F14620B86A9}"/>
              </a:ext>
            </a:extLst>
          </p:cNvPr>
          <p:cNvSpPr/>
          <p:nvPr/>
        </p:nvSpPr>
        <p:spPr>
          <a:xfrm>
            <a:off x="0" y="0"/>
            <a:ext cx="12192000" cy="528320"/>
          </a:xfrm>
          <a:prstGeom prst="rect">
            <a:avLst/>
          </a:prstGeom>
          <a:solidFill>
            <a:srgbClr val="2A9F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Montserrat" panose="00000500000000000000" pitchFamily="2" charset="0"/>
              </a:rPr>
              <a:t>Getting Started with kubectl Commands</a:t>
            </a:r>
          </a:p>
        </p:txBody>
      </p:sp>
      <p:sp>
        <p:nvSpPr>
          <p:cNvPr id="8" name="TextBox 7">
            <a:extLst>
              <a:ext uri="{FF2B5EF4-FFF2-40B4-BE49-F238E27FC236}">
                <a16:creationId xmlns:a16="http://schemas.microsoft.com/office/drawing/2014/main" id="{5BDBCE8B-5B0C-0321-F633-E1129AA89CE3}"/>
              </a:ext>
            </a:extLst>
          </p:cNvPr>
          <p:cNvSpPr txBox="1"/>
          <p:nvPr/>
        </p:nvSpPr>
        <p:spPr>
          <a:xfrm>
            <a:off x="5933440" y="705786"/>
            <a:ext cx="6299200" cy="5584927"/>
          </a:xfrm>
          <a:prstGeom prst="rect">
            <a:avLst/>
          </a:prstGeom>
          <a:noFill/>
        </p:spPr>
        <p:txBody>
          <a:bodyPr wrap="square">
            <a:spAutoFit/>
          </a:bodyPr>
          <a:lstStyle/>
          <a:p>
            <a:r>
              <a:rPr lang="en-US">
                <a:latin typeface="Montserrat" panose="00000500000000000000" pitchFamily="2" charset="0"/>
              </a:rPr>
              <a:t>◄ Check Kubernetes version</a:t>
            </a:r>
          </a:p>
          <a:p>
            <a:endParaRPr lang="en-US">
              <a:latin typeface="Montserrat" panose="00000500000000000000" pitchFamily="2" charset="0"/>
            </a:endParaRPr>
          </a:p>
          <a:p>
            <a:pPr>
              <a:lnSpc>
                <a:spcPct val="150000"/>
              </a:lnSpc>
            </a:pPr>
            <a:r>
              <a:rPr lang="en-US">
                <a:latin typeface="Montserrat" panose="00000500000000000000" pitchFamily="2" charset="0"/>
              </a:rPr>
              <a:t>◄ View cluster information</a:t>
            </a:r>
          </a:p>
          <a:p>
            <a:pPr>
              <a:lnSpc>
                <a:spcPct val="150000"/>
              </a:lnSpc>
            </a:pPr>
            <a:endParaRPr lang="en-US">
              <a:latin typeface="Montserrat" panose="00000500000000000000" pitchFamily="2" charset="0"/>
            </a:endParaRPr>
          </a:p>
          <a:p>
            <a:r>
              <a:rPr lang="en-US">
                <a:latin typeface="Montserrat" panose="00000500000000000000" pitchFamily="2" charset="0"/>
              </a:rPr>
              <a:t>◄ Truy xuất thông tin về các Kubernetes Pods, Deployments, Services, and more</a:t>
            </a:r>
          </a:p>
          <a:p>
            <a:endParaRPr lang="en-US">
              <a:latin typeface="Montserrat" panose="00000500000000000000" pitchFamily="2" charset="0"/>
            </a:endParaRPr>
          </a:p>
          <a:p>
            <a:pPr>
              <a:lnSpc>
                <a:spcPct val="150000"/>
              </a:lnSpc>
            </a:pPr>
            <a:r>
              <a:rPr lang="en-US">
                <a:latin typeface="Montserrat" panose="00000500000000000000" pitchFamily="2" charset="0"/>
              </a:rPr>
              <a:t>◄ Simple way to create a Deployment for a Pod</a:t>
            </a:r>
          </a:p>
          <a:p>
            <a:pPr>
              <a:lnSpc>
                <a:spcPct val="150000"/>
              </a:lnSpc>
            </a:pPr>
            <a:endParaRPr lang="en-US">
              <a:latin typeface="Montserrat" panose="00000500000000000000" pitchFamily="2" charset="0"/>
            </a:endParaRPr>
          </a:p>
          <a:p>
            <a:pPr>
              <a:lnSpc>
                <a:spcPct val="150000"/>
              </a:lnSpc>
            </a:pPr>
            <a:r>
              <a:rPr lang="en-US">
                <a:latin typeface="Montserrat" panose="00000500000000000000" pitchFamily="2" charset="0"/>
              </a:rPr>
              <a:t>◄ Forward a port to allow external access</a:t>
            </a:r>
          </a:p>
          <a:p>
            <a:endParaRPr lang="en-US">
              <a:latin typeface="Montserrat" panose="00000500000000000000" pitchFamily="2" charset="0"/>
            </a:endParaRPr>
          </a:p>
          <a:p>
            <a:pPr>
              <a:lnSpc>
                <a:spcPct val="150000"/>
              </a:lnSpc>
            </a:pPr>
            <a:r>
              <a:rPr lang="en-US">
                <a:latin typeface="Montserrat" panose="00000500000000000000" pitchFamily="2" charset="0"/>
              </a:rPr>
              <a:t>◄ Expose a port for a Deployment/Pod</a:t>
            </a:r>
          </a:p>
          <a:p>
            <a:endParaRPr lang="en-US">
              <a:latin typeface="Montserrat" panose="00000500000000000000" pitchFamily="2" charset="0"/>
            </a:endParaRPr>
          </a:p>
          <a:p>
            <a:pPr>
              <a:lnSpc>
                <a:spcPct val="150000"/>
              </a:lnSpc>
            </a:pPr>
            <a:r>
              <a:rPr lang="en-US">
                <a:latin typeface="Montserrat" panose="00000500000000000000" pitchFamily="2" charset="0"/>
              </a:rPr>
              <a:t>◄ Create a resource</a:t>
            </a:r>
          </a:p>
          <a:p>
            <a:endParaRPr lang="en-US">
              <a:latin typeface="Montserrat" panose="00000500000000000000" pitchFamily="2" charset="0"/>
            </a:endParaRPr>
          </a:p>
          <a:p>
            <a:pPr>
              <a:lnSpc>
                <a:spcPct val="150000"/>
              </a:lnSpc>
            </a:pPr>
            <a:r>
              <a:rPr lang="en-US">
                <a:latin typeface="Montserrat" panose="00000500000000000000" pitchFamily="2" charset="0"/>
              </a:rPr>
              <a:t>◄ Create or modify a resource</a:t>
            </a:r>
          </a:p>
        </p:txBody>
      </p:sp>
    </p:spTree>
    <p:extLst>
      <p:ext uri="{BB962C8B-B14F-4D97-AF65-F5344CB8AC3E}">
        <p14:creationId xmlns:p14="http://schemas.microsoft.com/office/powerpoint/2010/main" val="309791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DCB85E-C45E-FA6C-A0FD-A839B170CF54}"/>
              </a:ext>
            </a:extLst>
          </p:cNvPr>
          <p:cNvSpPr/>
          <p:nvPr/>
        </p:nvSpPr>
        <p:spPr>
          <a:xfrm>
            <a:off x="0" y="0"/>
            <a:ext cx="5933440" cy="68580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432000" rtlCol="0" anchor="ctr"/>
          <a:lstStyle/>
          <a:p>
            <a:pPr>
              <a:lnSpc>
                <a:spcPct val="150000"/>
              </a:lnSpc>
            </a:pPr>
            <a:r>
              <a:rPr lang="en-US">
                <a:latin typeface="Montserrat" panose="00000500000000000000" pitchFamily="2" charset="0"/>
              </a:rPr>
              <a:t># PowerShell</a:t>
            </a:r>
          </a:p>
          <a:p>
            <a:pPr>
              <a:lnSpc>
                <a:spcPct val="150000"/>
              </a:lnSpc>
            </a:pPr>
            <a:r>
              <a:rPr lang="en-US">
                <a:latin typeface="Montserrat" panose="00000500000000000000" pitchFamily="2" charset="0"/>
              </a:rPr>
              <a:t>Set-Alias –Name k –Value kubectl</a:t>
            </a:r>
          </a:p>
          <a:p>
            <a:pPr>
              <a:lnSpc>
                <a:spcPct val="150000"/>
              </a:lnSpc>
            </a:pPr>
            <a:endParaRPr lang="en-US">
              <a:latin typeface="Montserrat" panose="00000500000000000000" pitchFamily="2" charset="0"/>
            </a:endParaRPr>
          </a:p>
          <a:p>
            <a:pPr>
              <a:lnSpc>
                <a:spcPct val="150000"/>
              </a:lnSpc>
            </a:pPr>
            <a:endParaRPr lang="en-US">
              <a:latin typeface="Montserrat" panose="00000500000000000000" pitchFamily="2" charset="0"/>
            </a:endParaRPr>
          </a:p>
          <a:p>
            <a:pPr>
              <a:lnSpc>
                <a:spcPct val="150000"/>
              </a:lnSpc>
            </a:pPr>
            <a:endParaRPr lang="en-US">
              <a:latin typeface="Montserrat" panose="00000500000000000000" pitchFamily="2" charset="0"/>
            </a:endParaRPr>
          </a:p>
          <a:p>
            <a:pPr>
              <a:lnSpc>
                <a:spcPct val="150000"/>
              </a:lnSpc>
            </a:pPr>
            <a:endParaRPr lang="en-US">
              <a:latin typeface="Montserrat" panose="00000500000000000000" pitchFamily="2" charset="0"/>
            </a:endParaRPr>
          </a:p>
          <a:p>
            <a:pPr>
              <a:lnSpc>
                <a:spcPct val="150000"/>
              </a:lnSpc>
            </a:pPr>
            <a:r>
              <a:rPr lang="en-US">
                <a:latin typeface="Montserrat" panose="00000500000000000000" pitchFamily="2" charset="0"/>
              </a:rPr>
              <a:t># Mac/Linux</a:t>
            </a:r>
          </a:p>
          <a:p>
            <a:pPr>
              <a:lnSpc>
                <a:spcPct val="150000"/>
              </a:lnSpc>
            </a:pPr>
            <a:r>
              <a:rPr lang="en-US">
                <a:latin typeface="Montserrat" panose="00000500000000000000" pitchFamily="2" charset="0"/>
              </a:rPr>
              <a:t>alias k="kubectl"</a:t>
            </a:r>
          </a:p>
        </p:txBody>
      </p:sp>
      <p:sp>
        <p:nvSpPr>
          <p:cNvPr id="5" name="Rectangle 4">
            <a:extLst>
              <a:ext uri="{FF2B5EF4-FFF2-40B4-BE49-F238E27FC236}">
                <a16:creationId xmlns:a16="http://schemas.microsoft.com/office/drawing/2014/main" id="{73E1024A-E5F7-B082-7E05-6F14620B86A9}"/>
              </a:ext>
            </a:extLst>
          </p:cNvPr>
          <p:cNvSpPr/>
          <p:nvPr/>
        </p:nvSpPr>
        <p:spPr>
          <a:xfrm>
            <a:off x="0" y="0"/>
            <a:ext cx="12192000" cy="528320"/>
          </a:xfrm>
          <a:prstGeom prst="rect">
            <a:avLst/>
          </a:prstGeom>
          <a:solidFill>
            <a:srgbClr val="2A9F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Montserrat" panose="00000500000000000000" pitchFamily="2" charset="0"/>
              </a:rPr>
              <a:t>Aliasing kubectl (to save on typing)</a:t>
            </a:r>
          </a:p>
        </p:txBody>
      </p:sp>
      <p:sp>
        <p:nvSpPr>
          <p:cNvPr id="8" name="TextBox 7">
            <a:extLst>
              <a:ext uri="{FF2B5EF4-FFF2-40B4-BE49-F238E27FC236}">
                <a16:creationId xmlns:a16="http://schemas.microsoft.com/office/drawing/2014/main" id="{5BDBCE8B-5B0C-0321-F633-E1129AA89CE3}"/>
              </a:ext>
            </a:extLst>
          </p:cNvPr>
          <p:cNvSpPr txBox="1"/>
          <p:nvPr/>
        </p:nvSpPr>
        <p:spPr>
          <a:xfrm>
            <a:off x="5933440" y="1813226"/>
            <a:ext cx="6299200" cy="2862322"/>
          </a:xfrm>
          <a:prstGeom prst="rect">
            <a:avLst/>
          </a:prstGeom>
          <a:noFill/>
        </p:spPr>
        <p:txBody>
          <a:bodyPr wrap="square">
            <a:spAutoFit/>
          </a:bodyPr>
          <a:lstStyle/>
          <a:p>
            <a:r>
              <a:rPr lang="en-US">
                <a:latin typeface="Montserrat" panose="00000500000000000000" pitchFamily="2" charset="0"/>
              </a:rPr>
              <a:t>◄ Create alias for PowerShell</a:t>
            </a:r>
          </a:p>
          <a:p>
            <a:endParaRPr lang="en-US">
              <a:latin typeface="Montserrat" panose="00000500000000000000" pitchFamily="2" charset="0"/>
            </a:endParaRPr>
          </a:p>
          <a:p>
            <a:endParaRPr lang="en-US">
              <a:latin typeface="Montserrat" panose="00000500000000000000" pitchFamily="2" charset="0"/>
            </a:endParaRPr>
          </a:p>
          <a:p>
            <a:endParaRPr lang="en-US">
              <a:latin typeface="Montserrat" panose="00000500000000000000" pitchFamily="2" charset="0"/>
            </a:endParaRPr>
          </a:p>
          <a:p>
            <a:endParaRPr lang="en-US">
              <a:latin typeface="Montserrat" panose="00000500000000000000" pitchFamily="2" charset="0"/>
            </a:endParaRPr>
          </a:p>
          <a:p>
            <a:endParaRPr lang="en-US">
              <a:latin typeface="Montserrat" panose="00000500000000000000" pitchFamily="2" charset="0"/>
            </a:endParaRPr>
          </a:p>
          <a:p>
            <a:endParaRPr lang="en-US">
              <a:latin typeface="Montserrat" panose="00000500000000000000" pitchFamily="2" charset="0"/>
            </a:endParaRPr>
          </a:p>
          <a:p>
            <a:endParaRPr lang="en-US">
              <a:latin typeface="Montserrat" panose="00000500000000000000" pitchFamily="2" charset="0"/>
            </a:endParaRPr>
          </a:p>
          <a:p>
            <a:endParaRPr lang="en-US">
              <a:latin typeface="Montserrat" panose="00000500000000000000" pitchFamily="2" charset="0"/>
            </a:endParaRPr>
          </a:p>
          <a:p>
            <a:r>
              <a:rPr lang="en-US">
                <a:latin typeface="Montserrat" panose="00000500000000000000" pitchFamily="2" charset="0"/>
              </a:rPr>
              <a:t>◄ Create alias for Mac/Linux shell</a:t>
            </a:r>
          </a:p>
        </p:txBody>
      </p:sp>
    </p:spTree>
    <p:extLst>
      <p:ext uri="{BB962C8B-B14F-4D97-AF65-F5344CB8AC3E}">
        <p14:creationId xmlns:p14="http://schemas.microsoft.com/office/powerpoint/2010/main" val="1153046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334BA3-1C37-55A1-3150-6F68030A3309}"/>
              </a:ext>
            </a:extLst>
          </p:cNvPr>
          <p:cNvSpPr txBox="1"/>
          <p:nvPr/>
        </p:nvSpPr>
        <p:spPr>
          <a:xfrm>
            <a:off x="853120" y="92128"/>
            <a:ext cx="4785284"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Web UI Dashboard</a:t>
            </a:r>
            <a:endParaRPr lang="en-US">
              <a:solidFill>
                <a:schemeClr val="tx1">
                  <a:alpha val="59000"/>
                </a:schemeClr>
              </a:solidFill>
              <a:latin typeface="Montserrat" panose="00000500000000000000" pitchFamily="2" charset="0"/>
            </a:endParaRPr>
          </a:p>
        </p:txBody>
      </p:sp>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vi-VN" b="1" kern="1200">
                <a:solidFill>
                  <a:schemeClr val="tx1"/>
                </a:solidFill>
                <a:latin typeface="Montserrat" panose="00000500000000000000" pitchFamily="2" charset="0"/>
              </a:rPr>
              <a:t>Web UI Dashboard</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8247017" y="3153062"/>
            <a:ext cx="302768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1 - Introduction</a:t>
            </a:r>
          </a:p>
        </p:txBody>
      </p:sp>
    </p:spTree>
    <p:extLst>
      <p:ext uri="{BB962C8B-B14F-4D97-AF65-F5344CB8AC3E}">
        <p14:creationId xmlns:p14="http://schemas.microsoft.com/office/powerpoint/2010/main" val="100084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210516" y="813074"/>
            <a:ext cx="9849751" cy="438320"/>
          </a:xfrm>
          <a:prstGeom prst="rect">
            <a:avLst/>
          </a:prstGeom>
        </p:spPr>
        <p:txBody>
          <a:bodyPr vert="horz" lIns="91440" tIns="45720" rIns="91440" bIns="45720" rtlCol="0" anchor="b">
            <a:normAutofit fontScale="92500" lnSpcReduction="10000"/>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The Web UI Dashboard</a:t>
            </a:r>
            <a:endParaRPr lang="en-US" sz="2800" b="1" kern="1200">
              <a:solidFill>
                <a:schemeClr val="tx1"/>
              </a:solidFill>
              <a:latin typeface="Montserrat" panose="00000500000000000000" pitchFamily="2" charset="0"/>
            </a:endParaRPr>
          </a:p>
        </p:txBody>
      </p:sp>
      <p:sp>
        <p:nvSpPr>
          <p:cNvPr id="3" name="TextBox 2">
            <a:extLst>
              <a:ext uri="{FF2B5EF4-FFF2-40B4-BE49-F238E27FC236}">
                <a16:creationId xmlns:a16="http://schemas.microsoft.com/office/drawing/2014/main" id="{DE91EAEF-590E-C136-F7FB-FDBDCFCCC1F5}"/>
              </a:ext>
            </a:extLst>
          </p:cNvPr>
          <p:cNvSpPr txBox="1"/>
          <p:nvPr/>
        </p:nvSpPr>
        <p:spPr>
          <a:xfrm>
            <a:off x="853120" y="92128"/>
            <a:ext cx="4785284"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Web UI Dashboard</a:t>
            </a:r>
            <a:endParaRPr lang="en-US">
              <a:solidFill>
                <a:schemeClr val="tx1">
                  <a:alpha val="59000"/>
                </a:schemeClr>
              </a:solidFill>
              <a:latin typeface="Montserrat" panose="00000500000000000000" pitchFamily="2" charset="0"/>
            </a:endParaRPr>
          </a:p>
        </p:txBody>
      </p:sp>
      <p:pic>
        <p:nvPicPr>
          <p:cNvPr id="11" name="Picture 10">
            <a:extLst>
              <a:ext uri="{FF2B5EF4-FFF2-40B4-BE49-F238E27FC236}">
                <a16:creationId xmlns:a16="http://schemas.microsoft.com/office/drawing/2014/main" id="{5D894323-82F9-A9F8-2950-67270F3A5002}"/>
              </a:ext>
            </a:extLst>
          </p:cNvPr>
          <p:cNvPicPr>
            <a:picLocks noChangeAspect="1"/>
          </p:cNvPicPr>
          <p:nvPr/>
        </p:nvPicPr>
        <p:blipFill>
          <a:blip r:embed="rId2"/>
          <a:stretch>
            <a:fillRect/>
          </a:stretch>
        </p:blipFill>
        <p:spPr>
          <a:xfrm>
            <a:off x="1685676" y="1251394"/>
            <a:ext cx="8820647" cy="4536333"/>
          </a:xfrm>
          <a:prstGeom prst="rect">
            <a:avLst/>
          </a:prstGeom>
        </p:spPr>
      </p:pic>
    </p:spTree>
    <p:extLst>
      <p:ext uri="{BB962C8B-B14F-4D97-AF65-F5344CB8AC3E}">
        <p14:creationId xmlns:p14="http://schemas.microsoft.com/office/powerpoint/2010/main" val="25069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2"/>
            <a:ext cx="12192000" cy="4412583"/>
          </a:xfrm>
          <a:prstGeom prst="rect">
            <a:avLst/>
          </a:prstGeom>
          <a:gradFill flip="none" rotWithShape="1">
            <a:gsLst>
              <a:gs pos="0">
                <a:srgbClr val="F05724"/>
              </a:gs>
              <a:gs pos="100000">
                <a:srgbClr val="FC145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 name="TextBox 3">
            <a:extLst>
              <a:ext uri="{FF2B5EF4-FFF2-40B4-BE49-F238E27FC236}">
                <a16:creationId xmlns:a16="http://schemas.microsoft.com/office/drawing/2014/main" id="{D9CD7B16-75E7-227F-89A8-76EE801342D4}"/>
              </a:ext>
            </a:extLst>
          </p:cNvPr>
          <p:cNvSpPr txBox="1"/>
          <p:nvPr/>
        </p:nvSpPr>
        <p:spPr>
          <a:xfrm>
            <a:off x="1524000" y="1293338"/>
            <a:ext cx="9144000" cy="3274592"/>
          </a:xfrm>
          <a:prstGeom prst="rect">
            <a:avLst/>
          </a:prstGeom>
          <a:effectLst>
            <a:glow rad="63500">
              <a:schemeClr val="accent3">
                <a:satMod val="175000"/>
                <a:alpha val="40000"/>
              </a:schemeClr>
            </a:glow>
          </a:effectLst>
        </p:spPr>
        <p:txBody>
          <a:bodyPr vert="horz" lIns="91440" tIns="45720" rIns="91440" bIns="45720" rtlCol="0" anchor="ctr">
            <a:normAutofit/>
          </a:bodyPr>
          <a:lstStyle/>
          <a:p>
            <a:pPr algn="ctr">
              <a:spcBef>
                <a:spcPct val="0"/>
              </a:spcBef>
              <a:spcAft>
                <a:spcPts val="600"/>
              </a:spcAft>
            </a:pPr>
            <a:r>
              <a:rPr lang="en-US" sz="7200" b="1" kern="1200">
                <a:solidFill>
                  <a:srgbClr val="FC145C"/>
                </a:solidFill>
                <a:effectLst>
                  <a:innerShdw blurRad="63500" dist="50800" dir="16200000">
                    <a:schemeClr val="tx1">
                      <a:alpha val="50000"/>
                    </a:schemeClr>
                  </a:innerShdw>
                </a:effectLst>
                <a:latin typeface="Montserrat" panose="00000500000000000000" pitchFamily="2" charset="0"/>
                <a:ea typeface="+mj-ea"/>
                <a:cs typeface="+mj-cs"/>
              </a:rPr>
              <a:t>Part 1</a:t>
            </a:r>
          </a:p>
          <a:p>
            <a:pPr algn="ctr">
              <a:spcBef>
                <a:spcPct val="0"/>
              </a:spcBef>
              <a:spcAft>
                <a:spcPts val="600"/>
              </a:spcAft>
            </a:pPr>
            <a:r>
              <a:rPr lang="en-US" sz="8000" b="1" kern="1200">
                <a:solidFill>
                  <a:srgbClr val="FC145C"/>
                </a:solidFill>
                <a:effectLst>
                  <a:innerShdw blurRad="63500" dist="50800" dir="16200000">
                    <a:schemeClr val="tx1">
                      <a:alpha val="50000"/>
                    </a:schemeClr>
                  </a:innerShdw>
                </a:effectLst>
                <a:latin typeface="Montserrat" panose="00000500000000000000" pitchFamily="2" charset="0"/>
                <a:ea typeface="+mj-ea"/>
                <a:cs typeface="+mj-cs"/>
              </a:rPr>
              <a:t>Introduction</a:t>
            </a:r>
          </a:p>
        </p:txBody>
      </p:sp>
      <p:cxnSp>
        <p:nvCxnSpPr>
          <p:cNvPr id="15" name="Straight Connector 1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gradFill flip="none" rotWithShape="1">
              <a:gsLst>
                <a:gs pos="0">
                  <a:srgbClr val="F05724"/>
                </a:gs>
                <a:gs pos="100000">
                  <a:srgbClr val="EE308D"/>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38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E91EAEF-590E-C136-F7FB-FDBDCFCCC1F5}"/>
              </a:ext>
            </a:extLst>
          </p:cNvPr>
          <p:cNvSpPr txBox="1"/>
          <p:nvPr/>
        </p:nvSpPr>
        <p:spPr>
          <a:xfrm>
            <a:off x="853120" y="92128"/>
            <a:ext cx="4785284"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Web UI Dashboard</a:t>
            </a:r>
            <a:endParaRPr lang="en-US">
              <a:solidFill>
                <a:schemeClr val="tx1">
                  <a:alpha val="59000"/>
                </a:schemeClr>
              </a:solidFill>
              <a:latin typeface="Montserrat" panose="00000500000000000000" pitchFamily="2" charset="0"/>
            </a:endParaRPr>
          </a:p>
        </p:txBody>
      </p:sp>
      <p:pic>
        <p:nvPicPr>
          <p:cNvPr id="11" name="Picture 10">
            <a:extLst>
              <a:ext uri="{FF2B5EF4-FFF2-40B4-BE49-F238E27FC236}">
                <a16:creationId xmlns:a16="http://schemas.microsoft.com/office/drawing/2014/main" id="{5D894323-82F9-A9F8-2950-67270F3A5002}"/>
              </a:ext>
            </a:extLst>
          </p:cNvPr>
          <p:cNvPicPr>
            <a:picLocks noChangeAspect="1"/>
          </p:cNvPicPr>
          <p:nvPr/>
        </p:nvPicPr>
        <p:blipFill>
          <a:blip r:embed="rId3"/>
          <a:stretch>
            <a:fillRect/>
          </a:stretch>
        </p:blipFill>
        <p:spPr>
          <a:xfrm>
            <a:off x="835101" y="2804512"/>
            <a:ext cx="3475040" cy="1787163"/>
          </a:xfrm>
          <a:prstGeom prst="rect">
            <a:avLst/>
          </a:prstGeom>
        </p:spPr>
      </p:pic>
      <p:sp>
        <p:nvSpPr>
          <p:cNvPr id="2" name="TextBox 1">
            <a:extLst>
              <a:ext uri="{FF2B5EF4-FFF2-40B4-BE49-F238E27FC236}">
                <a16:creationId xmlns:a16="http://schemas.microsoft.com/office/drawing/2014/main" id="{B5E7663E-027F-F36A-DB4E-C19F9142457B}"/>
              </a:ext>
            </a:extLst>
          </p:cNvPr>
          <p:cNvSpPr txBox="1"/>
          <p:nvPr/>
        </p:nvSpPr>
        <p:spPr>
          <a:xfrm>
            <a:off x="1064020" y="1384366"/>
            <a:ext cx="3053240" cy="1200329"/>
          </a:xfrm>
          <a:prstGeom prst="rect">
            <a:avLst/>
          </a:prstGeom>
          <a:noFill/>
        </p:spPr>
        <p:txBody>
          <a:bodyPr wrap="square" rtlCol="0">
            <a:spAutoFit/>
          </a:bodyPr>
          <a:lstStyle/>
          <a:p>
            <a:pPr algn="ctr"/>
            <a:r>
              <a:rPr lang="en-US" sz="2400" b="1">
                <a:latin typeface="Montserrat" panose="00000500000000000000" pitchFamily="2" charset="0"/>
              </a:rPr>
              <a:t>Enabling the Web UI Dashboard</a:t>
            </a:r>
          </a:p>
        </p:txBody>
      </p:sp>
      <p:cxnSp>
        <p:nvCxnSpPr>
          <p:cNvPr id="10" name="Straight Connector 9">
            <a:extLst>
              <a:ext uri="{FF2B5EF4-FFF2-40B4-BE49-F238E27FC236}">
                <a16:creationId xmlns:a16="http://schemas.microsoft.com/office/drawing/2014/main" id="{0945073D-B7D1-2BB2-F848-791D57C5B161}"/>
              </a:ext>
            </a:extLst>
          </p:cNvPr>
          <p:cNvCxnSpPr/>
          <p:nvPr/>
        </p:nvCxnSpPr>
        <p:spPr>
          <a:xfrm>
            <a:off x="4592320" y="1386840"/>
            <a:ext cx="0" cy="4084320"/>
          </a:xfrm>
          <a:prstGeom prst="line">
            <a:avLst/>
          </a:prstGeom>
          <a:ln w="34925">
            <a:gradFill>
              <a:gsLst>
                <a:gs pos="0">
                  <a:srgbClr val="EE308D"/>
                </a:gs>
                <a:gs pos="100000">
                  <a:srgbClr val="E7781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1C1A88F-7147-F5B2-E192-4041DD16E48F}"/>
              </a:ext>
            </a:extLst>
          </p:cNvPr>
          <p:cNvSpPr txBox="1"/>
          <p:nvPr/>
        </p:nvSpPr>
        <p:spPr>
          <a:xfrm>
            <a:off x="4803220" y="1386840"/>
            <a:ext cx="6708059" cy="4503028"/>
          </a:xfrm>
          <a:prstGeom prst="rect">
            <a:avLst/>
          </a:prstGeom>
          <a:noFill/>
        </p:spPr>
        <p:txBody>
          <a:bodyPr wrap="square" rtlCol="0">
            <a:spAutoFit/>
          </a:bodyPr>
          <a:lstStyle/>
          <a:p>
            <a:pPr algn="just"/>
            <a:r>
              <a:rPr lang="en-US" sz="2000">
                <a:latin typeface="Montserrat" panose="00000500000000000000" pitchFamily="2" charset="0"/>
              </a:rPr>
              <a:t>Web UI dashboard </a:t>
            </a:r>
            <a:r>
              <a:rPr lang="vi-VN" sz="2000">
                <a:latin typeface="Montserrat" panose="00000500000000000000" pitchFamily="2" charset="0"/>
              </a:rPr>
              <a:t>cung cấp giao diện người dùng để xem các tài nguyên Kubernetes</a:t>
            </a:r>
            <a:endParaRPr lang="en-US" sz="2000">
              <a:latin typeface="Montserrat" panose="00000500000000000000" pitchFamily="2" charset="0"/>
            </a:endParaRPr>
          </a:p>
          <a:p>
            <a:endParaRPr lang="en-US" sz="2000">
              <a:latin typeface="Montserrat" panose="00000500000000000000" pitchFamily="2" charset="0"/>
            </a:endParaRPr>
          </a:p>
          <a:p>
            <a:r>
              <a:rPr lang="vi-VN" sz="2000">
                <a:latin typeface="Montserrat" panose="00000500000000000000" pitchFamily="2" charset="0"/>
              </a:rPr>
              <a:t>Các bước để kích hoạt Bảng điều khiển UI:</a:t>
            </a:r>
            <a:endParaRPr lang="en-US" sz="2000">
              <a:latin typeface="Montserrat" panose="00000500000000000000" pitchFamily="2" charset="0"/>
            </a:endParaRPr>
          </a:p>
          <a:p>
            <a:pPr marL="342900" indent="-342900">
              <a:lnSpc>
                <a:spcPct val="150000"/>
              </a:lnSpc>
              <a:buFont typeface="Arial" panose="020B0604020202020204" pitchFamily="34" charset="0"/>
              <a:buChar char="•"/>
            </a:pPr>
            <a:r>
              <a:rPr lang="en-US" sz="2000">
                <a:latin typeface="Montserrat" panose="00000500000000000000" pitchFamily="2" charset="0"/>
              </a:rPr>
              <a:t>kubectl apply [dashboard-yaml-url]</a:t>
            </a:r>
          </a:p>
          <a:p>
            <a:pPr marL="342900" indent="-342900">
              <a:lnSpc>
                <a:spcPct val="150000"/>
              </a:lnSpc>
              <a:buFont typeface="Arial" panose="020B0604020202020204" pitchFamily="34" charset="0"/>
              <a:buChar char="•"/>
            </a:pPr>
            <a:r>
              <a:rPr lang="en-US" sz="2000">
                <a:latin typeface="Montserrat" panose="00000500000000000000" pitchFamily="2" charset="0"/>
              </a:rPr>
              <a:t>kubectl describe secret -n kube-system</a:t>
            </a:r>
          </a:p>
          <a:p>
            <a:pPr marL="342900" indent="-342900">
              <a:lnSpc>
                <a:spcPct val="150000"/>
              </a:lnSpc>
              <a:buFont typeface="Arial" panose="020B0604020202020204" pitchFamily="34" charset="0"/>
              <a:buChar char="•"/>
            </a:pPr>
            <a:r>
              <a:rPr lang="en-US" sz="2000">
                <a:latin typeface="Montserrat" panose="00000500000000000000" pitchFamily="2" charset="0"/>
              </a:rPr>
              <a:t>Locate the kubernetes.io/service- account-token and copy the token</a:t>
            </a:r>
          </a:p>
          <a:p>
            <a:pPr marL="342900" indent="-342900">
              <a:lnSpc>
                <a:spcPct val="150000"/>
              </a:lnSpc>
              <a:buFont typeface="Arial" panose="020B0604020202020204" pitchFamily="34" charset="0"/>
              <a:buChar char="•"/>
            </a:pPr>
            <a:r>
              <a:rPr lang="en-US" sz="2000">
                <a:latin typeface="Montserrat" panose="00000500000000000000" pitchFamily="2" charset="0"/>
              </a:rPr>
              <a:t>kubectl proxy</a:t>
            </a:r>
          </a:p>
          <a:p>
            <a:pPr marL="342900" indent="-342900">
              <a:lnSpc>
                <a:spcPct val="150000"/>
              </a:lnSpc>
              <a:buFont typeface="Arial" panose="020B0604020202020204" pitchFamily="34" charset="0"/>
              <a:buChar char="•"/>
            </a:pPr>
            <a:r>
              <a:rPr lang="en-US" sz="2000">
                <a:latin typeface="Montserrat" panose="00000500000000000000" pitchFamily="2" charset="0"/>
              </a:rPr>
              <a:t>Visit the dashboard URL and login using the token</a:t>
            </a:r>
          </a:p>
        </p:txBody>
      </p:sp>
    </p:spTree>
    <p:extLst>
      <p:ext uri="{BB962C8B-B14F-4D97-AF65-F5344CB8AC3E}">
        <p14:creationId xmlns:p14="http://schemas.microsoft.com/office/powerpoint/2010/main" val="337713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FAB2C7-9E17-FE24-5063-FCCA2BF04603}"/>
              </a:ext>
            </a:extLst>
          </p:cNvPr>
          <p:cNvSpPr/>
          <p:nvPr/>
        </p:nvSpPr>
        <p:spPr>
          <a:xfrm>
            <a:off x="0" y="0"/>
            <a:ext cx="3952240" cy="6858000"/>
          </a:xfrm>
          <a:prstGeom prst="rect">
            <a:avLst/>
          </a:prstGeom>
          <a:solidFill>
            <a:srgbClr val="F057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B319E640-075E-1D69-A204-CBD5E704B0A0}"/>
              </a:ext>
            </a:extLst>
          </p:cNvPr>
          <p:cNvPicPr>
            <a:picLocks noChangeAspect="1"/>
          </p:cNvPicPr>
          <p:nvPr/>
        </p:nvPicPr>
        <p:blipFill>
          <a:blip r:embed="rId2"/>
          <a:stretch>
            <a:fillRect/>
          </a:stretch>
        </p:blipFill>
        <p:spPr>
          <a:xfrm>
            <a:off x="995679" y="3541535"/>
            <a:ext cx="1620520" cy="1620520"/>
          </a:xfrm>
          <a:prstGeom prst="rect">
            <a:avLst/>
          </a:prstGeom>
        </p:spPr>
      </p:pic>
      <p:sp>
        <p:nvSpPr>
          <p:cNvPr id="17" name="TextBox 16">
            <a:extLst>
              <a:ext uri="{FF2B5EF4-FFF2-40B4-BE49-F238E27FC236}">
                <a16:creationId xmlns:a16="http://schemas.microsoft.com/office/drawing/2014/main" id="{4E58F87C-47BD-A9CC-2F07-0EB81CB1F33E}"/>
              </a:ext>
            </a:extLst>
          </p:cNvPr>
          <p:cNvSpPr txBox="1"/>
          <p:nvPr/>
        </p:nvSpPr>
        <p:spPr>
          <a:xfrm>
            <a:off x="413570" y="2225040"/>
            <a:ext cx="2784737" cy="707886"/>
          </a:xfrm>
          <a:prstGeom prst="rect">
            <a:avLst/>
          </a:prstGeom>
          <a:noFill/>
        </p:spPr>
        <p:txBody>
          <a:bodyPr wrap="none" rtlCol="0">
            <a:spAutoFit/>
          </a:bodyPr>
          <a:lstStyle/>
          <a:p>
            <a:r>
              <a:rPr lang="en-US" sz="4000" b="1" i="0">
                <a:solidFill>
                  <a:schemeClr val="bg1"/>
                </a:solidFill>
                <a:effectLst/>
                <a:latin typeface="Montserrat" panose="00000500000000000000" pitchFamily="2" charset="0"/>
              </a:rPr>
              <a:t>Summary</a:t>
            </a:r>
            <a:endParaRPr lang="en-US" sz="4000" b="1">
              <a:solidFill>
                <a:schemeClr val="bg1"/>
              </a:solidFill>
              <a:latin typeface="Montserrat" panose="00000500000000000000" pitchFamily="2" charset="0"/>
            </a:endParaRPr>
          </a:p>
        </p:txBody>
      </p:sp>
      <p:sp>
        <p:nvSpPr>
          <p:cNvPr id="18" name="TextBox 17">
            <a:extLst>
              <a:ext uri="{FF2B5EF4-FFF2-40B4-BE49-F238E27FC236}">
                <a16:creationId xmlns:a16="http://schemas.microsoft.com/office/drawing/2014/main" id="{0F8037C4-15CB-E7F9-04F1-8FDEF9DE77DE}"/>
              </a:ext>
            </a:extLst>
          </p:cNvPr>
          <p:cNvSpPr txBox="1"/>
          <p:nvPr/>
        </p:nvSpPr>
        <p:spPr>
          <a:xfrm>
            <a:off x="4193986" y="1946927"/>
            <a:ext cx="7998014" cy="296414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vi-VN" sz="2000">
                <a:latin typeface="Montserrat" panose="00000500000000000000" pitchFamily="2" charset="0"/>
              </a:rPr>
              <a:t>Kubernetes cung cấp khả năng điều phối các container</a:t>
            </a:r>
            <a:endParaRPr lang="en-US" sz="2000">
              <a:latin typeface="Montserrat" panose="00000500000000000000" pitchFamily="2" charset="0"/>
            </a:endParaRPr>
          </a:p>
          <a:p>
            <a:pPr marL="342900" indent="-342900">
              <a:buFont typeface="Arial" panose="020B0604020202020204" pitchFamily="34" charset="0"/>
              <a:buChar char="•"/>
            </a:pPr>
            <a:endParaRPr lang="vi-VN" sz="2000">
              <a:latin typeface="Montserrat" panose="00000500000000000000" pitchFamily="2" charset="0"/>
            </a:endParaRPr>
          </a:p>
          <a:p>
            <a:pPr marL="342900" indent="-342900">
              <a:buFont typeface="Arial" panose="020B0604020202020204" pitchFamily="34" charset="0"/>
              <a:buChar char="•"/>
            </a:pPr>
            <a:r>
              <a:rPr lang="vi-VN" sz="2000">
                <a:latin typeface="Montserrat" panose="00000500000000000000" pitchFamily="2" charset="0"/>
              </a:rPr>
              <a:t>Sử dụng cho môi trường sản xuất, giả lập môi trường sản xuất, kiểm thử và nhiều mục đích khác</a:t>
            </a:r>
            <a:endParaRPr lang="en-US" sz="2000">
              <a:latin typeface="Montserrat" panose="00000500000000000000" pitchFamily="2" charset="0"/>
            </a:endParaRPr>
          </a:p>
          <a:p>
            <a:pPr marL="342900" indent="-342900">
              <a:buFont typeface="Arial" panose="020B0604020202020204" pitchFamily="34" charset="0"/>
              <a:buChar char="•"/>
            </a:pPr>
            <a:endParaRPr lang="vi-VN" sz="2000">
              <a:latin typeface="Montserrat" panose="00000500000000000000" pitchFamily="2" charset="0"/>
            </a:endParaRPr>
          </a:p>
          <a:p>
            <a:pPr marL="342900" indent="-342900">
              <a:lnSpc>
                <a:spcPct val="150000"/>
              </a:lnSpc>
              <a:buFont typeface="Arial" panose="020B0604020202020204" pitchFamily="34" charset="0"/>
              <a:buChar char="•"/>
            </a:pPr>
            <a:r>
              <a:rPr lang="vi-VN" sz="2000">
                <a:latin typeface="Montserrat" panose="00000500000000000000" pitchFamily="2" charset="0"/>
              </a:rPr>
              <a:t>Có nhiều tùy chọn để chạy Kubernetes trên máy cục bộ</a:t>
            </a:r>
            <a:endParaRPr lang="en-US" sz="2000">
              <a:latin typeface="Montserrat" panose="00000500000000000000" pitchFamily="2" charset="0"/>
            </a:endParaRPr>
          </a:p>
          <a:p>
            <a:pPr marL="342900" indent="-342900">
              <a:buFont typeface="Arial" panose="020B0604020202020204" pitchFamily="34" charset="0"/>
              <a:buChar char="•"/>
            </a:pPr>
            <a:endParaRPr lang="vi-VN" sz="2000">
              <a:latin typeface="Montserrat" panose="00000500000000000000" pitchFamily="2" charset="0"/>
            </a:endParaRPr>
          </a:p>
          <a:p>
            <a:pPr marL="342900" indent="-342900">
              <a:lnSpc>
                <a:spcPct val="150000"/>
              </a:lnSpc>
              <a:buFont typeface="Arial" panose="020B0604020202020204" pitchFamily="34" charset="0"/>
              <a:buChar char="•"/>
            </a:pPr>
            <a:r>
              <a:rPr lang="vi-VN" sz="2000">
                <a:latin typeface="Montserrat" panose="00000500000000000000" pitchFamily="2" charset="0"/>
              </a:rPr>
              <a:t>Tương tác với Kubernetes bằng cách sử dụng kubectl.</a:t>
            </a:r>
            <a:endParaRPr lang="en-US" sz="2000">
              <a:latin typeface="Montserrat" panose="00000500000000000000" pitchFamily="2" charset="0"/>
            </a:endParaRPr>
          </a:p>
        </p:txBody>
      </p:sp>
      <p:sp>
        <p:nvSpPr>
          <p:cNvPr id="19" name="TextBox 18">
            <a:extLst>
              <a:ext uri="{FF2B5EF4-FFF2-40B4-BE49-F238E27FC236}">
                <a16:creationId xmlns:a16="http://schemas.microsoft.com/office/drawing/2014/main" id="{94547603-FEBC-0651-FDD3-18864099E75A}"/>
              </a:ext>
            </a:extLst>
          </p:cNvPr>
          <p:cNvSpPr txBox="1"/>
          <p:nvPr/>
        </p:nvSpPr>
        <p:spPr>
          <a:xfrm>
            <a:off x="881647" y="159763"/>
            <a:ext cx="2316660" cy="369332"/>
          </a:xfrm>
          <a:prstGeom prst="rect">
            <a:avLst/>
          </a:prstGeom>
          <a:noFill/>
          <a:ln>
            <a:noFill/>
          </a:ln>
          <a:effectLst/>
        </p:spPr>
        <p:txBody>
          <a:bodyPr wrap="none" rtlCol="0">
            <a:spAutoFit/>
          </a:bodyPr>
          <a:lstStyle/>
          <a:p>
            <a:r>
              <a:rPr lang="en-US">
                <a:solidFill>
                  <a:schemeClr val="bg1">
                    <a:alpha val="59000"/>
                  </a:schemeClr>
                </a:solidFill>
                <a:latin typeface="Montserrat" panose="00000500000000000000" pitchFamily="2" charset="0"/>
              </a:rPr>
              <a:t>Part 1 – Instruction</a:t>
            </a:r>
          </a:p>
        </p:txBody>
      </p:sp>
    </p:spTree>
    <p:extLst>
      <p:ext uri="{BB962C8B-B14F-4D97-AF65-F5344CB8AC3E}">
        <p14:creationId xmlns:p14="http://schemas.microsoft.com/office/powerpoint/2010/main" val="171547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2"/>
            <a:ext cx="12192000" cy="4412583"/>
          </a:xfrm>
          <a:prstGeom prst="rect">
            <a:avLst/>
          </a:prstGeom>
          <a:gradFill flip="none" rotWithShape="1">
            <a:gsLst>
              <a:gs pos="0">
                <a:srgbClr val="F05724"/>
              </a:gs>
              <a:gs pos="100000">
                <a:srgbClr val="FC145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 name="TextBox 3">
            <a:extLst>
              <a:ext uri="{FF2B5EF4-FFF2-40B4-BE49-F238E27FC236}">
                <a16:creationId xmlns:a16="http://schemas.microsoft.com/office/drawing/2014/main" id="{D9CD7B16-75E7-227F-89A8-76EE801342D4}"/>
              </a:ext>
            </a:extLst>
          </p:cNvPr>
          <p:cNvSpPr txBox="1"/>
          <p:nvPr/>
        </p:nvSpPr>
        <p:spPr>
          <a:xfrm>
            <a:off x="1524000" y="1293338"/>
            <a:ext cx="9144000" cy="3274592"/>
          </a:xfrm>
          <a:prstGeom prst="rect">
            <a:avLst/>
          </a:prstGeom>
          <a:effectLst>
            <a:glow rad="63500">
              <a:schemeClr val="accent3">
                <a:satMod val="175000"/>
                <a:alpha val="40000"/>
              </a:schemeClr>
            </a:glow>
          </a:effectLst>
        </p:spPr>
        <p:txBody>
          <a:bodyPr vert="horz" lIns="91440" tIns="45720" rIns="91440" bIns="45720" rtlCol="0" anchor="ctr">
            <a:normAutofit/>
          </a:bodyPr>
          <a:lstStyle/>
          <a:p>
            <a:pPr algn="ctr">
              <a:spcBef>
                <a:spcPct val="0"/>
              </a:spcBef>
              <a:spcAft>
                <a:spcPts val="600"/>
              </a:spcAft>
            </a:pPr>
            <a:r>
              <a:rPr lang="en-US" sz="7200" b="1" kern="1200">
                <a:solidFill>
                  <a:srgbClr val="FC145C"/>
                </a:solidFill>
                <a:effectLst>
                  <a:innerShdw blurRad="63500" dist="50800" dir="16200000">
                    <a:schemeClr val="tx1">
                      <a:alpha val="50000"/>
                    </a:schemeClr>
                  </a:innerShdw>
                </a:effectLst>
                <a:latin typeface="Montserrat" panose="00000500000000000000" pitchFamily="2" charset="0"/>
                <a:ea typeface="+mj-ea"/>
                <a:cs typeface="+mj-cs"/>
              </a:rPr>
              <a:t>Part 2</a:t>
            </a:r>
          </a:p>
          <a:p>
            <a:pPr algn="ctr">
              <a:spcBef>
                <a:spcPct val="0"/>
              </a:spcBef>
              <a:spcAft>
                <a:spcPts val="600"/>
              </a:spcAft>
            </a:pPr>
            <a:r>
              <a:rPr lang="en-US" sz="8000" b="1" kern="1200">
                <a:solidFill>
                  <a:srgbClr val="FC145C"/>
                </a:solidFill>
                <a:effectLst>
                  <a:innerShdw blurRad="63500" dist="50800" dir="16200000">
                    <a:schemeClr val="tx1">
                      <a:alpha val="50000"/>
                    </a:schemeClr>
                  </a:innerShdw>
                </a:effectLst>
                <a:latin typeface="Montserrat" panose="00000500000000000000" pitchFamily="2" charset="0"/>
                <a:ea typeface="+mj-ea"/>
                <a:cs typeface="+mj-cs"/>
              </a:rPr>
              <a:t>Create Pods</a:t>
            </a:r>
          </a:p>
        </p:txBody>
      </p:sp>
      <p:cxnSp>
        <p:nvCxnSpPr>
          <p:cNvPr id="15" name="Straight Connector 1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gradFill flip="none" rotWithShape="1">
              <a:gsLst>
                <a:gs pos="0">
                  <a:srgbClr val="F05724"/>
                </a:gs>
                <a:gs pos="100000">
                  <a:srgbClr val="EE308D"/>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57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4" name="Rectangle 13">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B125350-A525-998D-6119-1F9C131080AC}"/>
              </a:ext>
            </a:extLst>
          </p:cNvPr>
          <p:cNvSpPr txBox="1"/>
          <p:nvPr/>
        </p:nvSpPr>
        <p:spPr>
          <a:xfrm>
            <a:off x="1210516" y="922919"/>
            <a:ext cx="9849751" cy="86312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r>
              <a:rPr lang="en-US" b="1" kern="1200">
                <a:solidFill>
                  <a:schemeClr val="tx1"/>
                </a:solidFill>
                <a:latin typeface="Montserrat" panose="00000500000000000000" pitchFamily="2" charset="0"/>
              </a:rPr>
              <a:t>Tổng quát chương</a:t>
            </a:r>
          </a:p>
        </p:txBody>
      </p:sp>
      <p:sp>
        <p:nvSpPr>
          <p:cNvPr id="5" name="TextBox 4">
            <a:extLst>
              <a:ext uri="{FF2B5EF4-FFF2-40B4-BE49-F238E27FC236}">
                <a16:creationId xmlns:a16="http://schemas.microsoft.com/office/drawing/2014/main" id="{E311F724-0FBE-F9F9-0A0F-7E6CAB192CD3}"/>
              </a:ext>
            </a:extLst>
          </p:cNvPr>
          <p:cNvSpPr txBox="1"/>
          <p:nvPr/>
        </p:nvSpPr>
        <p:spPr>
          <a:xfrm>
            <a:off x="1347313" y="1990193"/>
            <a:ext cx="9849751" cy="2877614"/>
          </a:xfrm>
          <a:prstGeom prst="rect">
            <a:avLst/>
          </a:prstGeom>
        </p:spPr>
        <p:txBody>
          <a:bodyPr vert="horz" lIns="91440" tIns="45720" rIns="91440" bIns="45720" rtlCol="0" anchor="ctr">
            <a:normAutofit/>
          </a:bodyPr>
          <a:lstStyle/>
          <a:p>
            <a:pPr marL="342900" indent="-228600">
              <a:spcAft>
                <a:spcPts val="600"/>
              </a:spcAft>
              <a:buFont typeface="Arial" panose="020B0604020202020204" pitchFamily="34" charset="0"/>
              <a:buChar char="•"/>
            </a:pPr>
            <a:endParaRPr lang="en-US" sz="2000">
              <a:latin typeface="Montserrat" panose="00000500000000000000" pitchFamily="2" charset="0"/>
            </a:endParaRPr>
          </a:p>
          <a:p>
            <a:pPr marL="342900" indent="-228600">
              <a:spcAft>
                <a:spcPts val="600"/>
              </a:spcAft>
              <a:buFont typeface="Arial" panose="020B0604020202020204" pitchFamily="34" charset="0"/>
              <a:buChar char="•"/>
            </a:pPr>
            <a:r>
              <a:rPr lang="en-US" sz="2000">
                <a:latin typeface="Montserrat" panose="00000500000000000000" pitchFamily="2" charset="0"/>
              </a:rPr>
              <a:t>Các khái niệm cốt lõi của Pod</a:t>
            </a:r>
          </a:p>
          <a:p>
            <a:pPr marL="342900" indent="-228600">
              <a:spcAft>
                <a:spcPts val="600"/>
              </a:spcAft>
              <a:buFont typeface="Arial" panose="020B0604020202020204" pitchFamily="34" charset="0"/>
              <a:buChar char="•"/>
            </a:pPr>
            <a:r>
              <a:rPr lang="en-US" sz="2000">
                <a:latin typeface="Montserrat" panose="00000500000000000000" pitchFamily="2" charset="0"/>
              </a:rPr>
              <a:t>Creating a Pod</a:t>
            </a:r>
          </a:p>
          <a:p>
            <a:pPr marL="342900" indent="-228600">
              <a:spcAft>
                <a:spcPts val="600"/>
              </a:spcAft>
              <a:buFont typeface="Arial" panose="020B0604020202020204" pitchFamily="34" charset="0"/>
              <a:buChar char="•"/>
            </a:pPr>
            <a:r>
              <a:rPr lang="en-US" sz="2000">
                <a:latin typeface="Montserrat" panose="00000500000000000000" pitchFamily="2" charset="0"/>
              </a:rPr>
              <a:t>kubectl and Pods</a:t>
            </a:r>
          </a:p>
          <a:p>
            <a:pPr marL="342900" indent="-228600">
              <a:spcAft>
                <a:spcPts val="600"/>
              </a:spcAft>
              <a:buFont typeface="Arial" panose="020B0604020202020204" pitchFamily="34" charset="0"/>
              <a:buChar char="•"/>
            </a:pPr>
            <a:r>
              <a:rPr lang="en-US" sz="2000">
                <a:latin typeface="Montserrat" panose="00000500000000000000" pitchFamily="2" charset="0"/>
              </a:rPr>
              <a:t>YAML Fundamentals</a:t>
            </a:r>
          </a:p>
          <a:p>
            <a:pPr marL="342900" indent="-228600">
              <a:spcAft>
                <a:spcPts val="600"/>
              </a:spcAft>
              <a:buFont typeface="Arial" panose="020B0604020202020204" pitchFamily="34" charset="0"/>
              <a:buChar char="•"/>
            </a:pPr>
            <a:r>
              <a:rPr lang="en-US" sz="2000">
                <a:latin typeface="Montserrat" panose="00000500000000000000" pitchFamily="2" charset="0"/>
              </a:rPr>
              <a:t>Defining a Pod with YAML</a:t>
            </a:r>
          </a:p>
          <a:p>
            <a:pPr marL="342900" indent="-228600">
              <a:spcAft>
                <a:spcPts val="600"/>
              </a:spcAft>
              <a:buFont typeface="Arial" panose="020B0604020202020204" pitchFamily="34" charset="0"/>
              <a:buChar char="•"/>
            </a:pPr>
            <a:r>
              <a:rPr lang="en-US" sz="2000">
                <a:latin typeface="Montserrat" panose="00000500000000000000" pitchFamily="2" charset="0"/>
              </a:rPr>
              <a:t>Pod Health</a:t>
            </a:r>
          </a:p>
        </p:txBody>
      </p:sp>
      <p:sp>
        <p:nvSpPr>
          <p:cNvPr id="6" name="TextBox 5">
            <a:extLst>
              <a:ext uri="{FF2B5EF4-FFF2-40B4-BE49-F238E27FC236}">
                <a16:creationId xmlns:a16="http://schemas.microsoft.com/office/drawing/2014/main" id="{C7B85041-B6B0-A187-1CAC-C24539C641E9}"/>
              </a:ext>
            </a:extLst>
          </p:cNvPr>
          <p:cNvSpPr txBox="1"/>
          <p:nvPr/>
        </p:nvSpPr>
        <p:spPr>
          <a:xfrm>
            <a:off x="853120" y="92128"/>
            <a:ext cx="3940502"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Tổng quát</a:t>
            </a:r>
          </a:p>
        </p:txBody>
      </p:sp>
    </p:spTree>
    <p:extLst>
      <p:ext uri="{BB962C8B-B14F-4D97-AF65-F5344CB8AC3E}">
        <p14:creationId xmlns:p14="http://schemas.microsoft.com/office/powerpoint/2010/main" val="45450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4" name="Rectangle 13">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B125350-A525-998D-6119-1F9C131080AC}"/>
              </a:ext>
            </a:extLst>
          </p:cNvPr>
          <p:cNvSpPr txBox="1"/>
          <p:nvPr/>
        </p:nvSpPr>
        <p:spPr>
          <a:xfrm>
            <a:off x="1171124" y="996076"/>
            <a:ext cx="9849751" cy="83997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ctr"/>
            <a:r>
              <a:rPr lang="en-US" b="1" kern="1200">
                <a:solidFill>
                  <a:schemeClr val="tx1"/>
                </a:solidFill>
                <a:latin typeface="Montserrat" panose="00000500000000000000" pitchFamily="2" charset="0"/>
              </a:rPr>
              <a:t>You Are Here</a:t>
            </a:r>
          </a:p>
        </p:txBody>
      </p:sp>
      <p:sp>
        <p:nvSpPr>
          <p:cNvPr id="6" name="TextBox 5">
            <a:extLst>
              <a:ext uri="{FF2B5EF4-FFF2-40B4-BE49-F238E27FC236}">
                <a16:creationId xmlns:a16="http://schemas.microsoft.com/office/drawing/2014/main" id="{C7B85041-B6B0-A187-1CAC-C24539C641E9}"/>
              </a:ext>
            </a:extLst>
          </p:cNvPr>
          <p:cNvSpPr txBox="1"/>
          <p:nvPr/>
        </p:nvSpPr>
        <p:spPr>
          <a:xfrm>
            <a:off x="853120" y="92128"/>
            <a:ext cx="3940502"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Tổng quát</a:t>
            </a:r>
          </a:p>
        </p:txBody>
      </p:sp>
      <p:pic>
        <p:nvPicPr>
          <p:cNvPr id="3" name="Picture 2">
            <a:extLst>
              <a:ext uri="{FF2B5EF4-FFF2-40B4-BE49-F238E27FC236}">
                <a16:creationId xmlns:a16="http://schemas.microsoft.com/office/drawing/2014/main" id="{918479AE-D4F9-779D-B044-D5797831AC4B}"/>
              </a:ext>
            </a:extLst>
          </p:cNvPr>
          <p:cNvPicPr>
            <a:picLocks noChangeAspect="1"/>
          </p:cNvPicPr>
          <p:nvPr/>
        </p:nvPicPr>
        <p:blipFill>
          <a:blip r:embed="rId2"/>
          <a:stretch>
            <a:fillRect/>
          </a:stretch>
        </p:blipFill>
        <p:spPr>
          <a:xfrm>
            <a:off x="1127329" y="1760075"/>
            <a:ext cx="9937341" cy="3337849"/>
          </a:xfrm>
          <a:prstGeom prst="rect">
            <a:avLst/>
          </a:prstGeom>
        </p:spPr>
      </p:pic>
    </p:spTree>
    <p:extLst>
      <p:ext uri="{BB962C8B-B14F-4D97-AF65-F5344CB8AC3E}">
        <p14:creationId xmlns:p14="http://schemas.microsoft.com/office/powerpoint/2010/main" val="169765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4" name="Rectangle 13">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B125350-A525-998D-6119-1F9C131080AC}"/>
              </a:ext>
            </a:extLst>
          </p:cNvPr>
          <p:cNvSpPr txBox="1"/>
          <p:nvPr/>
        </p:nvSpPr>
        <p:spPr>
          <a:xfrm>
            <a:off x="1171124" y="996076"/>
            <a:ext cx="9849751" cy="83997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ctr"/>
            <a:r>
              <a:rPr lang="en-US" b="1" kern="1200">
                <a:solidFill>
                  <a:schemeClr val="tx1"/>
                </a:solidFill>
                <a:latin typeface="Montserrat" panose="00000500000000000000" pitchFamily="2" charset="0"/>
              </a:rPr>
              <a:t>You Are Here</a:t>
            </a:r>
          </a:p>
        </p:txBody>
      </p:sp>
      <p:sp>
        <p:nvSpPr>
          <p:cNvPr id="6" name="TextBox 5">
            <a:extLst>
              <a:ext uri="{FF2B5EF4-FFF2-40B4-BE49-F238E27FC236}">
                <a16:creationId xmlns:a16="http://schemas.microsoft.com/office/drawing/2014/main" id="{C7B85041-B6B0-A187-1CAC-C24539C641E9}"/>
              </a:ext>
            </a:extLst>
          </p:cNvPr>
          <p:cNvSpPr txBox="1"/>
          <p:nvPr/>
        </p:nvSpPr>
        <p:spPr>
          <a:xfrm>
            <a:off x="853120" y="92128"/>
            <a:ext cx="3940502"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Tổng quát</a:t>
            </a:r>
          </a:p>
        </p:txBody>
      </p:sp>
      <p:pic>
        <p:nvPicPr>
          <p:cNvPr id="5" name="Picture 4">
            <a:extLst>
              <a:ext uri="{FF2B5EF4-FFF2-40B4-BE49-F238E27FC236}">
                <a16:creationId xmlns:a16="http://schemas.microsoft.com/office/drawing/2014/main" id="{3F8CEF7D-F30B-92CF-825D-197EF1689F9D}"/>
              </a:ext>
            </a:extLst>
          </p:cNvPr>
          <p:cNvPicPr>
            <a:picLocks noChangeAspect="1"/>
          </p:cNvPicPr>
          <p:nvPr/>
        </p:nvPicPr>
        <p:blipFill>
          <a:blip r:embed="rId2"/>
          <a:stretch>
            <a:fillRect/>
          </a:stretch>
        </p:blipFill>
        <p:spPr>
          <a:xfrm>
            <a:off x="1106599" y="1836050"/>
            <a:ext cx="9929720" cy="3627434"/>
          </a:xfrm>
          <a:prstGeom prst="rect">
            <a:avLst/>
          </a:prstGeom>
        </p:spPr>
      </p:pic>
    </p:spTree>
    <p:extLst>
      <p:ext uri="{BB962C8B-B14F-4D97-AF65-F5344CB8AC3E}">
        <p14:creationId xmlns:p14="http://schemas.microsoft.com/office/powerpoint/2010/main" val="359764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Pod Core Concepts</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8247017" y="3153062"/>
            <a:ext cx="302768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2 - Create Pods</a:t>
            </a:r>
          </a:p>
        </p:txBody>
      </p:sp>
      <p:sp>
        <p:nvSpPr>
          <p:cNvPr id="2" name="TextBox 1">
            <a:extLst>
              <a:ext uri="{FF2B5EF4-FFF2-40B4-BE49-F238E27FC236}">
                <a16:creationId xmlns:a16="http://schemas.microsoft.com/office/drawing/2014/main" id="{D4085F60-57CF-7407-03E0-A231CCAE7528}"/>
              </a:ext>
            </a:extLst>
          </p:cNvPr>
          <p:cNvSpPr txBox="1"/>
          <p:nvPr/>
        </p:nvSpPr>
        <p:spPr>
          <a:xfrm>
            <a:off x="853120" y="92128"/>
            <a:ext cx="4976042"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Pod Core Concepts</a:t>
            </a:r>
          </a:p>
        </p:txBody>
      </p:sp>
    </p:spTree>
    <p:extLst>
      <p:ext uri="{BB962C8B-B14F-4D97-AF65-F5344CB8AC3E}">
        <p14:creationId xmlns:p14="http://schemas.microsoft.com/office/powerpoint/2010/main" val="6461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w="44450">
            <a:gradFill>
              <a:gsLst>
                <a:gs pos="0">
                  <a:srgbClr val="EE308D"/>
                </a:gs>
                <a:gs pos="100000">
                  <a:srgbClr val="F05724">
                    <a:lumMod val="95000"/>
                    <a:alpha val="75000"/>
                  </a:srgbClr>
                </a:gs>
              </a:gsLst>
              <a:lin ang="5400000" scaled="1"/>
            </a:grad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171124" y="1053296"/>
            <a:ext cx="9849751" cy="5502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Pod</a:t>
            </a:r>
            <a:endParaRPr lang="en-US" sz="2800" b="1" kern="120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E6553ADE-7467-F48D-F007-CBA558D83C14}"/>
              </a:ext>
            </a:extLst>
          </p:cNvPr>
          <p:cNvSpPr txBox="1"/>
          <p:nvPr/>
        </p:nvSpPr>
        <p:spPr>
          <a:xfrm>
            <a:off x="853120" y="92128"/>
            <a:ext cx="4976042"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Pod Core Concepts</a:t>
            </a:r>
          </a:p>
        </p:txBody>
      </p:sp>
      <p:sp>
        <p:nvSpPr>
          <p:cNvPr id="12" name="TextBox 11">
            <a:extLst>
              <a:ext uri="{FF2B5EF4-FFF2-40B4-BE49-F238E27FC236}">
                <a16:creationId xmlns:a16="http://schemas.microsoft.com/office/drawing/2014/main" id="{3786CC56-94DB-50E3-7CE9-14DC78C7F9B6}"/>
              </a:ext>
            </a:extLst>
          </p:cNvPr>
          <p:cNvSpPr txBox="1"/>
          <p:nvPr/>
        </p:nvSpPr>
        <p:spPr>
          <a:xfrm>
            <a:off x="1018572" y="1886673"/>
            <a:ext cx="10313043" cy="2062103"/>
          </a:xfrm>
          <a:prstGeom prst="rect">
            <a:avLst/>
          </a:prstGeom>
          <a:noFill/>
        </p:spPr>
        <p:txBody>
          <a:bodyPr wrap="square" rtlCol="0">
            <a:spAutoFit/>
          </a:bodyPr>
          <a:lstStyle/>
          <a:p>
            <a:pPr algn="just"/>
            <a:r>
              <a:rPr lang="vi-VN" sz="3200">
                <a:latin typeface="Montserrat" panose="00000500000000000000" pitchFamily="2" charset="0"/>
              </a:rPr>
              <a:t>Một Pod là đơn vị thực thi cơ bản của một ứng dụng Kubernetes - đơn vị nhỏ nhất và đơn giản nhất trong mô hình đối tượng Kubernetes mà bạn tạo hoặc triển khai.</a:t>
            </a:r>
            <a:endParaRPr lang="en-US" sz="3200">
              <a:latin typeface="Montserrat" panose="00000500000000000000" pitchFamily="2" charset="0"/>
            </a:endParaRPr>
          </a:p>
        </p:txBody>
      </p:sp>
    </p:spTree>
    <p:extLst>
      <p:ext uri="{BB962C8B-B14F-4D97-AF65-F5344CB8AC3E}">
        <p14:creationId xmlns:p14="http://schemas.microsoft.com/office/powerpoint/2010/main" val="246207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16DA622-F9B8-75CF-2912-37C0621F5C96}"/>
              </a:ext>
            </a:extLst>
          </p:cNvPr>
          <p:cNvSpPr txBox="1"/>
          <p:nvPr/>
        </p:nvSpPr>
        <p:spPr>
          <a:xfrm>
            <a:off x="853120" y="1338723"/>
            <a:ext cx="3413114" cy="523220"/>
          </a:xfrm>
          <a:prstGeom prst="rect">
            <a:avLst/>
          </a:prstGeom>
          <a:noFill/>
        </p:spPr>
        <p:txBody>
          <a:bodyPr wrap="none" rtlCol="0">
            <a:spAutoFit/>
          </a:bodyPr>
          <a:lstStyle/>
          <a:p>
            <a:r>
              <a:rPr lang="en-US" sz="2800" b="1">
                <a:solidFill>
                  <a:srgbClr val="9BC850"/>
                </a:solidFill>
                <a:latin typeface="Montserrat" panose="00000500000000000000" pitchFamily="2" charset="0"/>
              </a:rPr>
              <a:t>Kubernetes Pods</a:t>
            </a:r>
          </a:p>
        </p:txBody>
      </p:sp>
      <p:sp>
        <p:nvSpPr>
          <p:cNvPr id="11" name="TextBox 4">
            <a:extLst>
              <a:ext uri="{FF2B5EF4-FFF2-40B4-BE49-F238E27FC236}">
                <a16:creationId xmlns:a16="http://schemas.microsoft.com/office/drawing/2014/main" id="{FAB9DCFF-931C-E864-09D0-BD6B9F40D60B}"/>
              </a:ext>
            </a:extLst>
          </p:cNvPr>
          <p:cNvSpPr txBox="1"/>
          <p:nvPr/>
        </p:nvSpPr>
        <p:spPr>
          <a:xfrm>
            <a:off x="4564080" y="1338723"/>
            <a:ext cx="7127177" cy="3870960"/>
          </a:xfrm>
          <a:prstGeom prst="rect">
            <a:avLst/>
          </a:prstGeom>
        </p:spPr>
        <p:txBody>
          <a:bodyPr vert="horz" lIns="91440" tIns="45720" rIns="91440" bIns="45720" rtlCol="0" anchor="ctr">
            <a:normAutofit fontScale="92500" lnSpcReduction="20000"/>
          </a:bodyPr>
          <a:lstStyle>
            <a:defPPr>
              <a:defRPr lang="en-US"/>
            </a:defPPr>
            <a:lvl1pPr marL="342900" indent="-228600">
              <a:lnSpc>
                <a:spcPct val="90000"/>
              </a:lnSpc>
              <a:spcAft>
                <a:spcPts val="600"/>
              </a:spcAft>
              <a:buFont typeface="Arial" panose="020B0604020202020204" pitchFamily="34" charset="0"/>
              <a:buChar char="•"/>
              <a:defRPr sz="2400"/>
            </a:lvl1pPr>
          </a:lstStyle>
          <a:p>
            <a:pPr algn="just">
              <a:lnSpc>
                <a:spcPct val="110000"/>
              </a:lnSpc>
            </a:pPr>
            <a:r>
              <a:rPr lang="vi-VN">
                <a:latin typeface="Montserrat" panose="00000500000000000000" pitchFamily="2" charset="0"/>
              </a:rPr>
              <a:t>Đối tượng nhỏ nhất trong mô hình đối tượng Kubernetes</a:t>
            </a:r>
          </a:p>
          <a:p>
            <a:pPr algn="just">
              <a:lnSpc>
                <a:spcPct val="110000"/>
              </a:lnSpc>
            </a:pPr>
            <a:r>
              <a:rPr lang="vi-VN">
                <a:latin typeface="Montserrat" panose="00000500000000000000" pitchFamily="2" charset="0"/>
              </a:rPr>
              <a:t>Môi trường cho các container</a:t>
            </a:r>
          </a:p>
          <a:p>
            <a:pPr algn="just">
              <a:lnSpc>
                <a:spcPct val="110000"/>
              </a:lnSpc>
            </a:pPr>
            <a:r>
              <a:rPr lang="vi-VN">
                <a:latin typeface="Montserrat" panose="00000500000000000000" pitchFamily="2" charset="0"/>
              </a:rPr>
              <a:t>Tổ chức các "phần" ứng dụng vào các Pod (máy chủ, bộ nhớ cache, API, cơ sở dữ liệu, v.v.)</a:t>
            </a:r>
          </a:p>
          <a:p>
            <a:pPr algn="just">
              <a:lnSpc>
                <a:spcPct val="110000"/>
              </a:lnSpc>
            </a:pPr>
            <a:r>
              <a:rPr lang="vi-VN">
                <a:latin typeface="Montserrat" panose="00000500000000000000" pitchFamily="2" charset="0"/>
              </a:rPr>
              <a:t>Địa chỉ IP, bộ nhớ, khối lưu trữ, v.v. của Pod được chia sẻ qua các container</a:t>
            </a:r>
          </a:p>
          <a:p>
            <a:pPr algn="just">
              <a:lnSpc>
                <a:spcPct val="110000"/>
              </a:lnSpc>
            </a:pPr>
            <a:r>
              <a:rPr lang="vi-VN">
                <a:latin typeface="Montserrat" panose="00000500000000000000" pitchFamily="2" charset="0"/>
              </a:rPr>
              <a:t>Mở rộng theo chiều ngang bằng cách thêm bản sao Pod (replica)</a:t>
            </a:r>
          </a:p>
          <a:p>
            <a:pPr algn="just">
              <a:lnSpc>
                <a:spcPct val="110000"/>
              </a:lnSpc>
            </a:pPr>
            <a:r>
              <a:rPr lang="vi-VN">
                <a:latin typeface="Montserrat" panose="00000500000000000000" pitchFamily="2" charset="0"/>
              </a:rPr>
              <a:t>Các Pod sống và chết nhưng không bao giờ tự động phục hồi.</a:t>
            </a:r>
          </a:p>
        </p:txBody>
      </p:sp>
      <p:cxnSp>
        <p:nvCxnSpPr>
          <p:cNvPr id="15" name="Straight Connector 14">
            <a:extLst>
              <a:ext uri="{FF2B5EF4-FFF2-40B4-BE49-F238E27FC236}">
                <a16:creationId xmlns:a16="http://schemas.microsoft.com/office/drawing/2014/main" id="{10733E39-AA48-B9C5-60FE-5B05AF958DEA}"/>
              </a:ext>
            </a:extLst>
          </p:cNvPr>
          <p:cNvCxnSpPr>
            <a:cxnSpLocks/>
          </p:cNvCxnSpPr>
          <p:nvPr/>
        </p:nvCxnSpPr>
        <p:spPr>
          <a:xfrm>
            <a:off x="4564080" y="1212951"/>
            <a:ext cx="5905" cy="4122504"/>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02CCFB2-42AB-81A4-0510-84421FA8227C}"/>
              </a:ext>
            </a:extLst>
          </p:cNvPr>
          <p:cNvSpPr txBox="1"/>
          <p:nvPr/>
        </p:nvSpPr>
        <p:spPr>
          <a:xfrm>
            <a:off x="853120" y="92128"/>
            <a:ext cx="4976042"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Pod Core Concepts</a:t>
            </a:r>
          </a:p>
        </p:txBody>
      </p:sp>
      <p:pic>
        <p:nvPicPr>
          <p:cNvPr id="12" name="Picture 11">
            <a:extLst>
              <a:ext uri="{FF2B5EF4-FFF2-40B4-BE49-F238E27FC236}">
                <a16:creationId xmlns:a16="http://schemas.microsoft.com/office/drawing/2014/main" id="{464EC886-C497-B4A0-7D58-64375664C52A}"/>
              </a:ext>
            </a:extLst>
          </p:cNvPr>
          <p:cNvPicPr>
            <a:picLocks noChangeAspect="1"/>
          </p:cNvPicPr>
          <p:nvPr/>
        </p:nvPicPr>
        <p:blipFill>
          <a:blip r:embed="rId3"/>
          <a:stretch>
            <a:fillRect/>
          </a:stretch>
        </p:blipFill>
        <p:spPr>
          <a:xfrm>
            <a:off x="938359" y="2323402"/>
            <a:ext cx="3242636" cy="2022758"/>
          </a:xfrm>
          <a:prstGeom prst="rect">
            <a:avLst/>
          </a:prstGeom>
        </p:spPr>
      </p:pic>
    </p:spTree>
    <p:extLst>
      <p:ext uri="{BB962C8B-B14F-4D97-AF65-F5344CB8AC3E}">
        <p14:creationId xmlns:p14="http://schemas.microsoft.com/office/powerpoint/2010/main" val="298858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w="44450">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171124" y="1053296"/>
            <a:ext cx="9849751" cy="5502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The Role of Pods</a:t>
            </a:r>
            <a:endParaRPr lang="en-US" sz="2800" b="1" kern="120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E6553ADE-7467-F48D-F007-CBA558D83C14}"/>
              </a:ext>
            </a:extLst>
          </p:cNvPr>
          <p:cNvSpPr txBox="1"/>
          <p:nvPr/>
        </p:nvSpPr>
        <p:spPr>
          <a:xfrm>
            <a:off x="853120" y="92128"/>
            <a:ext cx="4976042"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Pod Core Concepts</a:t>
            </a:r>
          </a:p>
        </p:txBody>
      </p:sp>
      <p:pic>
        <p:nvPicPr>
          <p:cNvPr id="4" name="Picture 3">
            <a:extLst>
              <a:ext uri="{FF2B5EF4-FFF2-40B4-BE49-F238E27FC236}">
                <a16:creationId xmlns:a16="http://schemas.microsoft.com/office/drawing/2014/main" id="{69D0ABA3-7380-E8AB-3CAE-29F81B2C18AD}"/>
              </a:ext>
            </a:extLst>
          </p:cNvPr>
          <p:cNvPicPr>
            <a:picLocks noChangeAspect="1"/>
          </p:cNvPicPr>
          <p:nvPr/>
        </p:nvPicPr>
        <p:blipFill>
          <a:blip r:embed="rId2"/>
          <a:stretch>
            <a:fillRect/>
          </a:stretch>
        </p:blipFill>
        <p:spPr>
          <a:xfrm>
            <a:off x="4684768" y="2022642"/>
            <a:ext cx="2822463" cy="3912439"/>
          </a:xfrm>
          <a:prstGeom prst="rect">
            <a:avLst/>
          </a:prstGeom>
        </p:spPr>
      </p:pic>
    </p:spTree>
    <p:extLst>
      <p:ext uri="{BB962C8B-B14F-4D97-AF65-F5344CB8AC3E}">
        <p14:creationId xmlns:p14="http://schemas.microsoft.com/office/powerpoint/2010/main" val="205300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4" name="Rectangle 13">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B125350-A525-998D-6119-1F9C131080AC}"/>
              </a:ext>
            </a:extLst>
          </p:cNvPr>
          <p:cNvSpPr txBox="1"/>
          <p:nvPr/>
        </p:nvSpPr>
        <p:spPr>
          <a:xfrm>
            <a:off x="1282963" y="1238080"/>
            <a:ext cx="9849751" cy="134967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r>
              <a:rPr lang="en-US" b="1" kern="1200">
                <a:solidFill>
                  <a:schemeClr val="tx1"/>
                </a:solidFill>
                <a:latin typeface="Montserrat" panose="00000500000000000000" pitchFamily="2" charset="0"/>
              </a:rPr>
              <a:t>Tổng quát chương</a:t>
            </a:r>
          </a:p>
        </p:txBody>
      </p:sp>
      <p:sp>
        <p:nvSpPr>
          <p:cNvPr id="5" name="TextBox 4">
            <a:extLst>
              <a:ext uri="{FF2B5EF4-FFF2-40B4-BE49-F238E27FC236}">
                <a16:creationId xmlns:a16="http://schemas.microsoft.com/office/drawing/2014/main" id="{E311F724-0FBE-F9F9-0A0F-7E6CAB192CD3}"/>
              </a:ext>
            </a:extLst>
          </p:cNvPr>
          <p:cNvSpPr txBox="1"/>
          <p:nvPr/>
        </p:nvSpPr>
        <p:spPr>
          <a:xfrm>
            <a:off x="1289304" y="2902913"/>
            <a:ext cx="9849751" cy="3032168"/>
          </a:xfrm>
          <a:prstGeom prst="rect">
            <a:avLst/>
          </a:prstGeom>
        </p:spPr>
        <p:txBody>
          <a:bodyPr vert="horz" lIns="91440" tIns="45720" rIns="91440" bIns="45720" rtlCol="0" anchor="ctr">
            <a:normAutofit/>
          </a:bodyPr>
          <a:lstStyle/>
          <a:p>
            <a:pPr marL="342900" indent="-228600">
              <a:spcAft>
                <a:spcPts val="600"/>
              </a:spcAft>
              <a:buFont typeface="Arial" panose="020B0604020202020204" pitchFamily="34" charset="0"/>
              <a:buChar char="•"/>
            </a:pPr>
            <a:r>
              <a:rPr lang="en-US" sz="2000">
                <a:latin typeface="Montserrat" panose="00000500000000000000" pitchFamily="2" charset="0"/>
              </a:rPr>
              <a:t>Tổng quan về Kubernetes</a:t>
            </a:r>
          </a:p>
          <a:p>
            <a:pPr marL="342900" indent="-228600">
              <a:spcAft>
                <a:spcPts val="600"/>
              </a:spcAft>
              <a:buFont typeface="Arial" panose="020B0604020202020204" pitchFamily="34" charset="0"/>
              <a:buChar char="•"/>
            </a:pPr>
            <a:r>
              <a:rPr lang="en-US" sz="2000">
                <a:latin typeface="Montserrat" panose="00000500000000000000" pitchFamily="2" charset="0"/>
              </a:rPr>
              <a:t>The big picture</a:t>
            </a:r>
          </a:p>
          <a:p>
            <a:pPr marL="342900" indent="-228600">
              <a:spcAft>
                <a:spcPts val="600"/>
              </a:spcAft>
              <a:buFont typeface="Arial" panose="020B0604020202020204" pitchFamily="34" charset="0"/>
              <a:buChar char="•"/>
            </a:pPr>
            <a:r>
              <a:rPr lang="vi-VN" sz="2000">
                <a:latin typeface="Montserrat" panose="00000500000000000000" pitchFamily="2" charset="0"/>
              </a:rPr>
              <a:t>Lợi ích và trường hợp sử dụng</a:t>
            </a:r>
            <a:endParaRPr lang="en-US" sz="2000">
              <a:latin typeface="Montserrat" panose="00000500000000000000" pitchFamily="2" charset="0"/>
            </a:endParaRPr>
          </a:p>
          <a:p>
            <a:pPr marL="342900" indent="-228600">
              <a:spcAft>
                <a:spcPts val="600"/>
              </a:spcAft>
              <a:buFont typeface="Arial" panose="020B0604020202020204" pitchFamily="34" charset="0"/>
              <a:buChar char="•"/>
            </a:pPr>
            <a:r>
              <a:rPr lang="en-US" sz="2000">
                <a:latin typeface="Montserrat" panose="00000500000000000000" pitchFamily="2" charset="0"/>
              </a:rPr>
              <a:t>Chạy Kubernetes trên local</a:t>
            </a:r>
          </a:p>
          <a:p>
            <a:pPr marL="342900" indent="-228600">
              <a:spcAft>
                <a:spcPts val="600"/>
              </a:spcAft>
              <a:buFont typeface="Arial" panose="020B0604020202020204" pitchFamily="34" charset="0"/>
              <a:buChar char="•"/>
            </a:pPr>
            <a:r>
              <a:rPr lang="en-US" sz="2000">
                <a:latin typeface="Montserrat" panose="00000500000000000000" pitchFamily="2" charset="0"/>
              </a:rPr>
              <a:t>Getting Started with kubectl</a:t>
            </a:r>
          </a:p>
          <a:p>
            <a:pPr marL="342900" indent="-228600">
              <a:spcAft>
                <a:spcPts val="600"/>
              </a:spcAft>
              <a:buFont typeface="Arial" panose="020B0604020202020204" pitchFamily="34" charset="0"/>
              <a:buChar char="•"/>
            </a:pPr>
            <a:r>
              <a:rPr lang="en-US" sz="2000">
                <a:latin typeface="Montserrat" panose="00000500000000000000" pitchFamily="2" charset="0"/>
              </a:rPr>
              <a:t>Web UI Dashboard</a:t>
            </a:r>
          </a:p>
        </p:txBody>
      </p:sp>
      <p:sp>
        <p:nvSpPr>
          <p:cNvPr id="6" name="TextBox 5">
            <a:extLst>
              <a:ext uri="{FF2B5EF4-FFF2-40B4-BE49-F238E27FC236}">
                <a16:creationId xmlns:a16="http://schemas.microsoft.com/office/drawing/2014/main" id="{C7B85041-B6B0-A187-1CAC-C24539C641E9}"/>
              </a:ext>
            </a:extLst>
          </p:cNvPr>
          <p:cNvSpPr txBox="1"/>
          <p:nvPr/>
        </p:nvSpPr>
        <p:spPr>
          <a:xfrm>
            <a:off x="853120" y="92128"/>
            <a:ext cx="3770584"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Tổng quát</a:t>
            </a:r>
          </a:p>
        </p:txBody>
      </p:sp>
    </p:spTree>
    <p:extLst>
      <p:ext uri="{BB962C8B-B14F-4D97-AF65-F5344CB8AC3E}">
        <p14:creationId xmlns:p14="http://schemas.microsoft.com/office/powerpoint/2010/main" val="69047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w="44450">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171124" y="1053296"/>
            <a:ext cx="9849751" cy="5502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The Role of Pods</a:t>
            </a:r>
            <a:endParaRPr lang="en-US" sz="2800" b="1" kern="120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E6553ADE-7467-F48D-F007-CBA558D83C14}"/>
              </a:ext>
            </a:extLst>
          </p:cNvPr>
          <p:cNvSpPr txBox="1"/>
          <p:nvPr/>
        </p:nvSpPr>
        <p:spPr>
          <a:xfrm>
            <a:off x="853120" y="92128"/>
            <a:ext cx="4976042"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Pod Core Concepts</a:t>
            </a:r>
          </a:p>
        </p:txBody>
      </p:sp>
      <p:pic>
        <p:nvPicPr>
          <p:cNvPr id="10" name="Picture 9">
            <a:extLst>
              <a:ext uri="{FF2B5EF4-FFF2-40B4-BE49-F238E27FC236}">
                <a16:creationId xmlns:a16="http://schemas.microsoft.com/office/drawing/2014/main" id="{1A4EE506-A8BE-579F-8640-6C32C1B35B37}"/>
              </a:ext>
            </a:extLst>
          </p:cNvPr>
          <p:cNvPicPr>
            <a:picLocks noChangeAspect="1"/>
          </p:cNvPicPr>
          <p:nvPr/>
        </p:nvPicPr>
        <p:blipFill>
          <a:blip r:embed="rId2"/>
          <a:stretch>
            <a:fillRect/>
          </a:stretch>
        </p:blipFill>
        <p:spPr>
          <a:xfrm>
            <a:off x="3655822" y="2318701"/>
            <a:ext cx="4882694" cy="2859585"/>
          </a:xfrm>
          <a:prstGeom prst="rect">
            <a:avLst/>
          </a:prstGeom>
        </p:spPr>
      </p:pic>
    </p:spTree>
    <p:extLst>
      <p:ext uri="{BB962C8B-B14F-4D97-AF65-F5344CB8AC3E}">
        <p14:creationId xmlns:p14="http://schemas.microsoft.com/office/powerpoint/2010/main" val="264729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w="44450">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171124" y="1053296"/>
            <a:ext cx="9849751" cy="5502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The Role of Pods</a:t>
            </a:r>
            <a:endParaRPr lang="en-US" sz="2800" b="1" kern="120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E6553ADE-7467-F48D-F007-CBA558D83C14}"/>
              </a:ext>
            </a:extLst>
          </p:cNvPr>
          <p:cNvSpPr txBox="1"/>
          <p:nvPr/>
        </p:nvSpPr>
        <p:spPr>
          <a:xfrm>
            <a:off x="853120" y="92128"/>
            <a:ext cx="4976042"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Pod Core Concepts</a:t>
            </a:r>
          </a:p>
        </p:txBody>
      </p:sp>
      <p:pic>
        <p:nvPicPr>
          <p:cNvPr id="4" name="Picture 3">
            <a:extLst>
              <a:ext uri="{FF2B5EF4-FFF2-40B4-BE49-F238E27FC236}">
                <a16:creationId xmlns:a16="http://schemas.microsoft.com/office/drawing/2014/main" id="{234433E5-91DF-82B9-948B-109550178BC4}"/>
              </a:ext>
            </a:extLst>
          </p:cNvPr>
          <p:cNvPicPr>
            <a:picLocks noChangeAspect="1"/>
          </p:cNvPicPr>
          <p:nvPr/>
        </p:nvPicPr>
        <p:blipFill>
          <a:blip r:embed="rId2"/>
          <a:stretch>
            <a:fillRect/>
          </a:stretch>
        </p:blipFill>
        <p:spPr>
          <a:xfrm>
            <a:off x="3680857" y="2064985"/>
            <a:ext cx="4830286" cy="3231144"/>
          </a:xfrm>
          <a:prstGeom prst="rect">
            <a:avLst/>
          </a:prstGeom>
        </p:spPr>
      </p:pic>
    </p:spTree>
    <p:extLst>
      <p:ext uri="{BB962C8B-B14F-4D97-AF65-F5344CB8AC3E}">
        <p14:creationId xmlns:p14="http://schemas.microsoft.com/office/powerpoint/2010/main" val="166010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w="44450">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171124" y="1053296"/>
            <a:ext cx="9849751" cy="5502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The Role of Pods</a:t>
            </a:r>
            <a:endParaRPr lang="en-US" sz="2800" b="1" kern="120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E6553ADE-7467-F48D-F007-CBA558D83C14}"/>
              </a:ext>
            </a:extLst>
          </p:cNvPr>
          <p:cNvSpPr txBox="1"/>
          <p:nvPr/>
        </p:nvSpPr>
        <p:spPr>
          <a:xfrm>
            <a:off x="853120" y="92128"/>
            <a:ext cx="4976042"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Pod Core Concepts</a:t>
            </a:r>
          </a:p>
        </p:txBody>
      </p:sp>
      <p:pic>
        <p:nvPicPr>
          <p:cNvPr id="10" name="Picture 9">
            <a:extLst>
              <a:ext uri="{FF2B5EF4-FFF2-40B4-BE49-F238E27FC236}">
                <a16:creationId xmlns:a16="http://schemas.microsoft.com/office/drawing/2014/main" id="{7F9AA61F-6DFC-0219-32C1-56B0585E61B6}"/>
              </a:ext>
            </a:extLst>
          </p:cNvPr>
          <p:cNvPicPr>
            <a:picLocks noChangeAspect="1"/>
          </p:cNvPicPr>
          <p:nvPr/>
        </p:nvPicPr>
        <p:blipFill>
          <a:blip r:embed="rId2"/>
          <a:stretch>
            <a:fillRect/>
          </a:stretch>
        </p:blipFill>
        <p:spPr>
          <a:xfrm>
            <a:off x="3257834" y="1945583"/>
            <a:ext cx="5142655" cy="3415924"/>
          </a:xfrm>
          <a:prstGeom prst="rect">
            <a:avLst/>
          </a:prstGeom>
        </p:spPr>
      </p:pic>
    </p:spTree>
    <p:extLst>
      <p:ext uri="{BB962C8B-B14F-4D97-AF65-F5344CB8AC3E}">
        <p14:creationId xmlns:p14="http://schemas.microsoft.com/office/powerpoint/2010/main" val="404138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w="44450">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171124" y="1053296"/>
            <a:ext cx="9849751" cy="5502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The Role of Pods</a:t>
            </a:r>
            <a:endParaRPr lang="en-US" sz="2800" b="1" kern="120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E6553ADE-7467-F48D-F007-CBA558D83C14}"/>
              </a:ext>
            </a:extLst>
          </p:cNvPr>
          <p:cNvSpPr txBox="1"/>
          <p:nvPr/>
        </p:nvSpPr>
        <p:spPr>
          <a:xfrm>
            <a:off x="853120" y="92128"/>
            <a:ext cx="4976042"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Pod Core Concepts</a:t>
            </a:r>
          </a:p>
        </p:txBody>
      </p:sp>
      <p:pic>
        <p:nvPicPr>
          <p:cNvPr id="4" name="Picture 3">
            <a:extLst>
              <a:ext uri="{FF2B5EF4-FFF2-40B4-BE49-F238E27FC236}">
                <a16:creationId xmlns:a16="http://schemas.microsoft.com/office/drawing/2014/main" id="{0A08965D-C750-04D1-C8C0-F805CC848DE4}"/>
              </a:ext>
            </a:extLst>
          </p:cNvPr>
          <p:cNvPicPr>
            <a:picLocks noChangeAspect="1"/>
          </p:cNvPicPr>
          <p:nvPr/>
        </p:nvPicPr>
        <p:blipFill>
          <a:blip r:embed="rId2"/>
          <a:stretch>
            <a:fillRect/>
          </a:stretch>
        </p:blipFill>
        <p:spPr>
          <a:xfrm>
            <a:off x="3587862" y="1928436"/>
            <a:ext cx="5016274" cy="3450217"/>
          </a:xfrm>
          <a:prstGeom prst="rect">
            <a:avLst/>
          </a:prstGeom>
        </p:spPr>
      </p:pic>
    </p:spTree>
    <p:extLst>
      <p:ext uri="{BB962C8B-B14F-4D97-AF65-F5344CB8AC3E}">
        <p14:creationId xmlns:p14="http://schemas.microsoft.com/office/powerpoint/2010/main" val="187104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w="44450">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171124" y="1053296"/>
            <a:ext cx="9849751" cy="5502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ctr"/>
            <a:r>
              <a:rPr lang="vi-VN" sz="2800" b="1" kern="1200">
                <a:solidFill>
                  <a:schemeClr val="tx1"/>
                </a:solidFill>
                <a:latin typeface="Montserrat" panose="00000500000000000000" pitchFamily="2" charset="0"/>
              </a:rPr>
              <a:t>The Role of Pods</a:t>
            </a:r>
            <a:endParaRPr lang="en-US" sz="2800" b="1" kern="120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E6553ADE-7467-F48D-F007-CBA558D83C14}"/>
              </a:ext>
            </a:extLst>
          </p:cNvPr>
          <p:cNvSpPr txBox="1"/>
          <p:nvPr/>
        </p:nvSpPr>
        <p:spPr>
          <a:xfrm>
            <a:off x="853120" y="92128"/>
            <a:ext cx="4976042"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Pod Core Concepts</a:t>
            </a:r>
          </a:p>
        </p:txBody>
      </p:sp>
      <p:pic>
        <p:nvPicPr>
          <p:cNvPr id="10" name="Picture 9">
            <a:extLst>
              <a:ext uri="{FF2B5EF4-FFF2-40B4-BE49-F238E27FC236}">
                <a16:creationId xmlns:a16="http://schemas.microsoft.com/office/drawing/2014/main" id="{7F9AA61F-6DFC-0219-32C1-56B0585E61B6}"/>
              </a:ext>
            </a:extLst>
          </p:cNvPr>
          <p:cNvPicPr>
            <a:picLocks noChangeAspect="1"/>
          </p:cNvPicPr>
          <p:nvPr/>
        </p:nvPicPr>
        <p:blipFill>
          <a:blip r:embed="rId2"/>
          <a:stretch>
            <a:fillRect/>
          </a:stretch>
        </p:blipFill>
        <p:spPr>
          <a:xfrm>
            <a:off x="3257834" y="1945583"/>
            <a:ext cx="5142655" cy="3415924"/>
          </a:xfrm>
          <a:prstGeom prst="rect">
            <a:avLst/>
          </a:prstGeom>
        </p:spPr>
      </p:pic>
    </p:spTree>
    <p:extLst>
      <p:ext uri="{BB962C8B-B14F-4D97-AF65-F5344CB8AC3E}">
        <p14:creationId xmlns:p14="http://schemas.microsoft.com/office/powerpoint/2010/main" val="194927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16DA622-F9B8-75CF-2912-37C0621F5C96}"/>
              </a:ext>
            </a:extLst>
          </p:cNvPr>
          <p:cNvSpPr txBox="1"/>
          <p:nvPr/>
        </p:nvSpPr>
        <p:spPr>
          <a:xfrm>
            <a:off x="8278320" y="1501132"/>
            <a:ext cx="3044423" cy="409599"/>
          </a:xfrm>
          <a:prstGeom prst="rect">
            <a:avLst/>
          </a:prstGeom>
        </p:spPr>
        <p:txBody>
          <a:bodyPr vert="horz" lIns="91440" tIns="45720" rIns="91440" bIns="45720" rtlCol="0" anchor="ctr">
            <a:normAutofit/>
          </a:bodyPr>
          <a:lstStyle>
            <a:defPPr>
              <a:defRPr lang="en-US"/>
            </a:defPPr>
            <a:lvl1pPr marL="342900" indent="-228600" algn="just">
              <a:lnSpc>
                <a:spcPct val="110000"/>
              </a:lnSpc>
              <a:spcAft>
                <a:spcPts val="600"/>
              </a:spcAft>
              <a:buFont typeface="Arial" panose="020B0604020202020204" pitchFamily="34" charset="0"/>
              <a:buChar char="•"/>
              <a:defRPr sz="2000">
                <a:latin typeface="Montserrat" panose="00000500000000000000" pitchFamily="2" charset="0"/>
              </a:defRPr>
            </a:lvl1pPr>
          </a:lstStyle>
          <a:p>
            <a:pPr marL="114300" indent="0">
              <a:buNone/>
            </a:pPr>
            <a:r>
              <a:rPr lang="en-US" b="1"/>
              <a:t>Pods, IPs, and Ports</a:t>
            </a:r>
          </a:p>
        </p:txBody>
      </p:sp>
      <p:sp>
        <p:nvSpPr>
          <p:cNvPr id="11" name="TextBox 4">
            <a:extLst>
              <a:ext uri="{FF2B5EF4-FFF2-40B4-BE49-F238E27FC236}">
                <a16:creationId xmlns:a16="http://schemas.microsoft.com/office/drawing/2014/main" id="{FAB9DCFF-931C-E864-09D0-BD6B9F40D60B}"/>
              </a:ext>
            </a:extLst>
          </p:cNvPr>
          <p:cNvSpPr txBox="1"/>
          <p:nvPr/>
        </p:nvSpPr>
        <p:spPr>
          <a:xfrm>
            <a:off x="695585" y="1407407"/>
            <a:ext cx="7220127" cy="3870960"/>
          </a:xfrm>
          <a:prstGeom prst="rect">
            <a:avLst/>
          </a:prstGeom>
        </p:spPr>
        <p:txBody>
          <a:bodyPr vert="horz" lIns="91440" tIns="45720" rIns="91440" bIns="45720" rtlCol="0" anchor="ctr">
            <a:normAutofit/>
          </a:bodyPr>
          <a:lstStyle>
            <a:defPPr>
              <a:defRPr lang="en-US"/>
            </a:defPPr>
            <a:lvl1pPr marL="342900" indent="-228600">
              <a:lnSpc>
                <a:spcPct val="90000"/>
              </a:lnSpc>
              <a:spcAft>
                <a:spcPts val="600"/>
              </a:spcAft>
              <a:buFont typeface="Arial" panose="020B0604020202020204" pitchFamily="34" charset="0"/>
              <a:buChar char="•"/>
              <a:defRPr sz="2400"/>
            </a:lvl1pPr>
          </a:lstStyle>
          <a:p>
            <a:pPr algn="just">
              <a:lnSpc>
                <a:spcPct val="110000"/>
              </a:lnSpc>
            </a:pPr>
            <a:r>
              <a:rPr lang="vi-VN" sz="2000">
                <a:latin typeface="Montserrat" panose="00000500000000000000" pitchFamily="2" charset="0"/>
              </a:rPr>
              <a:t>Các container trong Pod chia sẻ cùng không gian mạng (chia sẻ địa chỉ IP/cổng)</a:t>
            </a:r>
          </a:p>
          <a:p>
            <a:pPr algn="just">
              <a:lnSpc>
                <a:spcPct val="110000"/>
              </a:lnSpc>
            </a:pPr>
            <a:r>
              <a:rPr lang="vi-VN" sz="2000">
                <a:latin typeface="Montserrat" panose="00000500000000000000" pitchFamily="2" charset="0"/>
              </a:rPr>
              <a:t>Các container trong Pod có cùng giao diện mạng loopback (localhost)</a:t>
            </a:r>
          </a:p>
          <a:p>
            <a:pPr algn="just">
              <a:lnSpc>
                <a:spcPct val="110000"/>
              </a:lnSpc>
            </a:pPr>
            <a:r>
              <a:rPr lang="vi-VN" sz="2000">
                <a:latin typeface="Montserrat" panose="00000500000000000000" pitchFamily="2" charset="0"/>
              </a:rPr>
              <a:t>Các tiến trình của container cần gắn kết với các cổng khác nhau trong một Pod</a:t>
            </a:r>
          </a:p>
          <a:p>
            <a:pPr algn="just">
              <a:lnSpc>
                <a:spcPct val="110000"/>
              </a:lnSpc>
            </a:pPr>
            <a:r>
              <a:rPr lang="vi-VN" sz="2000">
                <a:latin typeface="Montserrat" panose="00000500000000000000" pitchFamily="2" charset="0"/>
              </a:rPr>
              <a:t>Các cổng có thể được sử dụng lại bởi các container trong các Pod riêng biệt.</a:t>
            </a:r>
          </a:p>
        </p:txBody>
      </p:sp>
      <p:cxnSp>
        <p:nvCxnSpPr>
          <p:cNvPr id="15" name="Straight Connector 14">
            <a:extLst>
              <a:ext uri="{FF2B5EF4-FFF2-40B4-BE49-F238E27FC236}">
                <a16:creationId xmlns:a16="http://schemas.microsoft.com/office/drawing/2014/main" id="{10733E39-AA48-B9C5-60FE-5B05AF958DEA}"/>
              </a:ext>
            </a:extLst>
          </p:cNvPr>
          <p:cNvCxnSpPr>
            <a:cxnSpLocks/>
          </p:cNvCxnSpPr>
          <p:nvPr/>
        </p:nvCxnSpPr>
        <p:spPr>
          <a:xfrm>
            <a:off x="7915712" y="1402533"/>
            <a:ext cx="5905" cy="4122504"/>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02CCFB2-42AB-81A4-0510-84421FA8227C}"/>
              </a:ext>
            </a:extLst>
          </p:cNvPr>
          <p:cNvSpPr txBox="1"/>
          <p:nvPr/>
        </p:nvSpPr>
        <p:spPr>
          <a:xfrm>
            <a:off x="853120" y="92128"/>
            <a:ext cx="4976042"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Pod Core Concepts</a:t>
            </a:r>
          </a:p>
        </p:txBody>
      </p:sp>
      <p:pic>
        <p:nvPicPr>
          <p:cNvPr id="9" name="Picture 8">
            <a:extLst>
              <a:ext uri="{FF2B5EF4-FFF2-40B4-BE49-F238E27FC236}">
                <a16:creationId xmlns:a16="http://schemas.microsoft.com/office/drawing/2014/main" id="{6AAA53AC-1861-D8B7-E9B9-6494EDD5E589}"/>
              </a:ext>
            </a:extLst>
          </p:cNvPr>
          <p:cNvPicPr>
            <a:picLocks noChangeAspect="1"/>
          </p:cNvPicPr>
          <p:nvPr/>
        </p:nvPicPr>
        <p:blipFill>
          <a:blip r:embed="rId3"/>
          <a:stretch>
            <a:fillRect/>
          </a:stretch>
        </p:blipFill>
        <p:spPr>
          <a:xfrm>
            <a:off x="7986142" y="2141461"/>
            <a:ext cx="3607431" cy="2402852"/>
          </a:xfrm>
          <a:prstGeom prst="rect">
            <a:avLst/>
          </a:prstGeom>
        </p:spPr>
      </p:pic>
    </p:spTree>
    <p:extLst>
      <p:ext uri="{BB962C8B-B14F-4D97-AF65-F5344CB8AC3E}">
        <p14:creationId xmlns:p14="http://schemas.microsoft.com/office/powerpoint/2010/main" val="87346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1AB289-40B5-FCF3-1E92-5DFBDF37525F}"/>
              </a:ext>
            </a:extLst>
          </p:cNvPr>
          <p:cNvSpPr txBox="1"/>
          <p:nvPr/>
        </p:nvSpPr>
        <p:spPr>
          <a:xfrm>
            <a:off x="4064031" y="1441175"/>
            <a:ext cx="4063933" cy="461665"/>
          </a:xfrm>
          <a:prstGeom prst="rect">
            <a:avLst/>
          </a:prstGeom>
          <a:noFill/>
        </p:spPr>
        <p:txBody>
          <a:bodyPr wrap="none" rtlCol="0">
            <a:spAutoFit/>
          </a:bodyPr>
          <a:lstStyle/>
          <a:p>
            <a:r>
              <a:rPr lang="en-US" sz="2400" b="1">
                <a:latin typeface="Montserrat" panose="00000500000000000000" pitchFamily="2" charset="0"/>
                <a:cs typeface="Mongolian Baiti" panose="03000500000000000000" pitchFamily="66" charset="0"/>
              </a:rPr>
              <a:t>Pods do not span nodes</a:t>
            </a:r>
          </a:p>
        </p:txBody>
      </p:sp>
      <p:sp>
        <p:nvSpPr>
          <p:cNvPr id="5" name="TextBox 4">
            <a:extLst>
              <a:ext uri="{FF2B5EF4-FFF2-40B4-BE49-F238E27FC236}">
                <a16:creationId xmlns:a16="http://schemas.microsoft.com/office/drawing/2014/main" id="{B769C4B0-342D-C871-B85E-4BB4E489F8D9}"/>
              </a:ext>
            </a:extLst>
          </p:cNvPr>
          <p:cNvSpPr txBox="1"/>
          <p:nvPr/>
        </p:nvSpPr>
        <p:spPr>
          <a:xfrm>
            <a:off x="4532109" y="725557"/>
            <a:ext cx="3127779" cy="523220"/>
          </a:xfrm>
          <a:prstGeom prst="rect">
            <a:avLst/>
          </a:prstGeom>
          <a:noFill/>
        </p:spPr>
        <p:txBody>
          <a:bodyPr wrap="none" rtlCol="0">
            <a:spAutoFit/>
          </a:bodyPr>
          <a:lstStyle/>
          <a:p>
            <a:r>
              <a:rPr lang="en-US" sz="2800">
                <a:latin typeface="Montserrat" panose="00000500000000000000" pitchFamily="2" charset="0"/>
                <a:cs typeface="Mongolian Baiti" panose="03000500000000000000" pitchFamily="66" charset="0"/>
              </a:rPr>
              <a:t>Nodes and Pods</a:t>
            </a:r>
          </a:p>
        </p:txBody>
      </p:sp>
      <p:pic>
        <p:nvPicPr>
          <p:cNvPr id="7" name="Picture 6">
            <a:extLst>
              <a:ext uri="{FF2B5EF4-FFF2-40B4-BE49-F238E27FC236}">
                <a16:creationId xmlns:a16="http://schemas.microsoft.com/office/drawing/2014/main" id="{FF6D2683-DAD0-C25D-4F95-C0F399D17F83}"/>
              </a:ext>
            </a:extLst>
          </p:cNvPr>
          <p:cNvPicPr>
            <a:picLocks noChangeAspect="1"/>
          </p:cNvPicPr>
          <p:nvPr/>
        </p:nvPicPr>
        <p:blipFill>
          <a:blip r:embed="rId2"/>
          <a:stretch>
            <a:fillRect/>
          </a:stretch>
        </p:blipFill>
        <p:spPr>
          <a:xfrm>
            <a:off x="1495258" y="2908904"/>
            <a:ext cx="9579170" cy="3223539"/>
          </a:xfrm>
          <a:prstGeom prst="rect">
            <a:avLst/>
          </a:prstGeom>
        </p:spPr>
      </p:pic>
      <p:sp>
        <p:nvSpPr>
          <p:cNvPr id="9" name="TextBox 8">
            <a:extLst>
              <a:ext uri="{FF2B5EF4-FFF2-40B4-BE49-F238E27FC236}">
                <a16:creationId xmlns:a16="http://schemas.microsoft.com/office/drawing/2014/main" id="{C0E1F898-3CFF-01F4-1F2A-8F8F93871659}"/>
              </a:ext>
            </a:extLst>
          </p:cNvPr>
          <p:cNvSpPr txBox="1"/>
          <p:nvPr/>
        </p:nvSpPr>
        <p:spPr>
          <a:xfrm>
            <a:off x="853120" y="92128"/>
            <a:ext cx="4976042"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Pod Core Concepts</a:t>
            </a:r>
          </a:p>
        </p:txBody>
      </p:sp>
    </p:spTree>
    <p:extLst>
      <p:ext uri="{BB962C8B-B14F-4D97-AF65-F5344CB8AC3E}">
        <p14:creationId xmlns:p14="http://schemas.microsoft.com/office/powerpoint/2010/main" val="391230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7DB3D4-75DE-FB6A-5412-A0049DB05B8E}"/>
              </a:ext>
            </a:extLst>
          </p:cNvPr>
          <p:cNvSpPr txBox="1"/>
          <p:nvPr/>
        </p:nvSpPr>
        <p:spPr>
          <a:xfrm>
            <a:off x="4064031" y="1441175"/>
            <a:ext cx="4063933" cy="461665"/>
          </a:xfrm>
          <a:prstGeom prst="rect">
            <a:avLst/>
          </a:prstGeom>
          <a:noFill/>
        </p:spPr>
        <p:txBody>
          <a:bodyPr wrap="none" rtlCol="0">
            <a:spAutoFit/>
          </a:bodyPr>
          <a:lstStyle/>
          <a:p>
            <a:r>
              <a:rPr lang="en-US" sz="2400" b="1">
                <a:latin typeface="Montserrat" panose="00000500000000000000" pitchFamily="2" charset="0"/>
                <a:cs typeface="Mongolian Baiti" panose="03000500000000000000" pitchFamily="66" charset="0"/>
              </a:rPr>
              <a:t>Pods do not span nodes</a:t>
            </a:r>
          </a:p>
        </p:txBody>
      </p:sp>
      <p:sp>
        <p:nvSpPr>
          <p:cNvPr id="5" name="TextBox 4">
            <a:extLst>
              <a:ext uri="{FF2B5EF4-FFF2-40B4-BE49-F238E27FC236}">
                <a16:creationId xmlns:a16="http://schemas.microsoft.com/office/drawing/2014/main" id="{D4B6835C-3BAB-CAF9-E29D-34FBDCD76870}"/>
              </a:ext>
            </a:extLst>
          </p:cNvPr>
          <p:cNvSpPr txBox="1"/>
          <p:nvPr/>
        </p:nvSpPr>
        <p:spPr>
          <a:xfrm>
            <a:off x="4532109" y="725557"/>
            <a:ext cx="3127779" cy="523220"/>
          </a:xfrm>
          <a:prstGeom prst="rect">
            <a:avLst/>
          </a:prstGeom>
          <a:noFill/>
        </p:spPr>
        <p:txBody>
          <a:bodyPr wrap="none" rtlCol="0">
            <a:spAutoFit/>
          </a:bodyPr>
          <a:lstStyle/>
          <a:p>
            <a:r>
              <a:rPr lang="en-US" sz="2800">
                <a:latin typeface="Montserrat" panose="00000500000000000000" pitchFamily="2" charset="0"/>
                <a:cs typeface="Mongolian Baiti" panose="03000500000000000000" pitchFamily="66" charset="0"/>
              </a:rPr>
              <a:t>Nodes and Pods</a:t>
            </a:r>
          </a:p>
        </p:txBody>
      </p:sp>
      <p:sp>
        <p:nvSpPr>
          <p:cNvPr id="6" name="TextBox 5">
            <a:extLst>
              <a:ext uri="{FF2B5EF4-FFF2-40B4-BE49-F238E27FC236}">
                <a16:creationId xmlns:a16="http://schemas.microsoft.com/office/drawing/2014/main" id="{DAA00EA2-9704-3090-0DAB-A2C503E7C8C4}"/>
              </a:ext>
            </a:extLst>
          </p:cNvPr>
          <p:cNvSpPr txBox="1"/>
          <p:nvPr/>
        </p:nvSpPr>
        <p:spPr>
          <a:xfrm>
            <a:off x="853120" y="92128"/>
            <a:ext cx="4976042"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Pod Core Concepts</a:t>
            </a:r>
          </a:p>
        </p:txBody>
      </p:sp>
      <p:pic>
        <p:nvPicPr>
          <p:cNvPr id="8" name="Picture 7">
            <a:extLst>
              <a:ext uri="{FF2B5EF4-FFF2-40B4-BE49-F238E27FC236}">
                <a16:creationId xmlns:a16="http://schemas.microsoft.com/office/drawing/2014/main" id="{646E813F-BDDD-B289-7560-3EBD86C565BE}"/>
              </a:ext>
            </a:extLst>
          </p:cNvPr>
          <p:cNvPicPr>
            <a:picLocks noChangeAspect="1"/>
          </p:cNvPicPr>
          <p:nvPr/>
        </p:nvPicPr>
        <p:blipFill>
          <a:blip r:embed="rId2"/>
          <a:stretch>
            <a:fillRect/>
          </a:stretch>
        </p:blipFill>
        <p:spPr>
          <a:xfrm>
            <a:off x="1268308" y="2962248"/>
            <a:ext cx="9655377" cy="3170195"/>
          </a:xfrm>
          <a:prstGeom prst="rect">
            <a:avLst/>
          </a:prstGeom>
        </p:spPr>
      </p:pic>
    </p:spTree>
    <p:extLst>
      <p:ext uri="{BB962C8B-B14F-4D97-AF65-F5344CB8AC3E}">
        <p14:creationId xmlns:p14="http://schemas.microsoft.com/office/powerpoint/2010/main" val="353384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Creating a Pod</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8247017" y="3153062"/>
            <a:ext cx="302768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2 - Create Pods</a:t>
            </a:r>
          </a:p>
        </p:txBody>
      </p:sp>
      <p:sp>
        <p:nvSpPr>
          <p:cNvPr id="2" name="TextBox 1">
            <a:extLst>
              <a:ext uri="{FF2B5EF4-FFF2-40B4-BE49-F238E27FC236}">
                <a16:creationId xmlns:a16="http://schemas.microsoft.com/office/drawing/2014/main" id="{D4085F60-57CF-7407-03E0-A231CCAE7528}"/>
              </a:ext>
            </a:extLst>
          </p:cNvPr>
          <p:cNvSpPr txBox="1"/>
          <p:nvPr/>
        </p:nvSpPr>
        <p:spPr>
          <a:xfrm>
            <a:off x="853120" y="92128"/>
            <a:ext cx="4475905"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Creating a Pod</a:t>
            </a:r>
          </a:p>
        </p:txBody>
      </p:sp>
    </p:spTree>
    <p:extLst>
      <p:ext uri="{BB962C8B-B14F-4D97-AF65-F5344CB8AC3E}">
        <p14:creationId xmlns:p14="http://schemas.microsoft.com/office/powerpoint/2010/main" val="67788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8DF9E9-DDB6-BDBA-B034-A315C44A7C21}"/>
              </a:ext>
            </a:extLst>
          </p:cNvPr>
          <p:cNvSpPr txBox="1"/>
          <p:nvPr/>
        </p:nvSpPr>
        <p:spPr>
          <a:xfrm>
            <a:off x="997527" y="550718"/>
            <a:ext cx="10300950" cy="2308324"/>
          </a:xfrm>
          <a:prstGeom prst="rect">
            <a:avLst/>
          </a:prstGeom>
          <a:noFill/>
        </p:spPr>
        <p:txBody>
          <a:bodyPr wrap="square" rtlCol="0">
            <a:spAutoFit/>
          </a:bodyPr>
          <a:lstStyle/>
          <a:p>
            <a:r>
              <a:rPr lang="en-US" sz="2800">
                <a:latin typeface="Montserrat" panose="00000500000000000000" pitchFamily="2" charset="0"/>
                <a:cs typeface="Mongolian Baiti" panose="03000500000000000000" pitchFamily="66" charset="0"/>
              </a:rPr>
              <a:t>Running</a:t>
            </a:r>
            <a:r>
              <a:rPr lang="en-US"/>
              <a:t> </a:t>
            </a:r>
            <a:r>
              <a:rPr lang="en-US" sz="2800">
                <a:latin typeface="Montserrat" panose="00000500000000000000" pitchFamily="2" charset="0"/>
                <a:cs typeface="Mongolian Baiti" panose="03000500000000000000" pitchFamily="66" charset="0"/>
              </a:rPr>
              <a:t>a Pod</a:t>
            </a:r>
          </a:p>
          <a:p>
            <a:endParaRPr lang="en-US" sz="2800">
              <a:latin typeface="Montserrat" panose="00000500000000000000" pitchFamily="2" charset="0"/>
              <a:cs typeface="Mongolian Baiti" panose="03000500000000000000" pitchFamily="66" charset="0"/>
            </a:endParaRPr>
          </a:p>
          <a:p>
            <a:endParaRPr lang="en-US" sz="2800">
              <a:latin typeface="Montserrat" panose="00000500000000000000" pitchFamily="2" charset="0"/>
              <a:cs typeface="Mongolian Baiti" panose="03000500000000000000" pitchFamily="66" charset="0"/>
            </a:endParaRPr>
          </a:p>
          <a:p>
            <a:r>
              <a:rPr lang="en-US" sz="2000">
                <a:latin typeface="Montserrat" panose="00000500000000000000" pitchFamily="2" charset="0"/>
              </a:rPr>
              <a:t>Có một số cách khác nhau để lên lịch cho Pod:</a:t>
            </a:r>
          </a:p>
          <a:p>
            <a:r>
              <a:rPr lang="en-US" sz="2000">
                <a:latin typeface="Montserrat" panose="00000500000000000000" pitchFamily="2" charset="0"/>
              </a:rPr>
              <a:t>kubectl run command</a:t>
            </a:r>
          </a:p>
          <a:p>
            <a:r>
              <a:rPr lang="en-US" sz="2000">
                <a:latin typeface="Montserrat" panose="00000500000000000000" pitchFamily="2" charset="0"/>
              </a:rPr>
              <a:t>kubectl create/apply command with a yaml file</a:t>
            </a:r>
          </a:p>
        </p:txBody>
      </p:sp>
      <p:sp>
        <p:nvSpPr>
          <p:cNvPr id="3" name="Rectangle 2">
            <a:extLst>
              <a:ext uri="{FF2B5EF4-FFF2-40B4-BE49-F238E27FC236}">
                <a16:creationId xmlns:a16="http://schemas.microsoft.com/office/drawing/2014/main" id="{AF34B4D6-DDE4-5E1B-A5F3-454EC0E3C7D9}"/>
              </a:ext>
            </a:extLst>
          </p:cNvPr>
          <p:cNvSpPr/>
          <p:nvPr/>
        </p:nvSpPr>
        <p:spPr>
          <a:xfrm>
            <a:off x="0" y="3429000"/>
            <a:ext cx="12192000" cy="3429000"/>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77913"/>
            <a:r>
              <a:rPr lang="en-US" sz="2400">
                <a:solidFill>
                  <a:srgbClr val="92D050"/>
                </a:solidFill>
                <a:latin typeface="Montserrat" panose="00000500000000000000" pitchFamily="2" charset="0"/>
              </a:rPr>
              <a:t># Run the nginx:alpine container in a Pod</a:t>
            </a:r>
          </a:p>
          <a:p>
            <a:pPr marL="1077913"/>
            <a:r>
              <a:rPr lang="en-US" sz="2800">
                <a:latin typeface="Montserrat" panose="00000500000000000000" pitchFamily="2" charset="0"/>
              </a:rPr>
              <a:t>kubectl run [podname] --image=nginx:alpine</a:t>
            </a:r>
          </a:p>
        </p:txBody>
      </p:sp>
      <p:sp>
        <p:nvSpPr>
          <p:cNvPr id="4" name="TextBox 3">
            <a:extLst>
              <a:ext uri="{FF2B5EF4-FFF2-40B4-BE49-F238E27FC236}">
                <a16:creationId xmlns:a16="http://schemas.microsoft.com/office/drawing/2014/main" id="{16BB6796-603C-B714-BD6F-5415B747CC10}"/>
              </a:ext>
            </a:extLst>
          </p:cNvPr>
          <p:cNvSpPr txBox="1"/>
          <p:nvPr/>
        </p:nvSpPr>
        <p:spPr>
          <a:xfrm>
            <a:off x="853120" y="92128"/>
            <a:ext cx="4475905"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Creating a Pod</a:t>
            </a:r>
          </a:p>
        </p:txBody>
      </p:sp>
    </p:spTree>
    <p:extLst>
      <p:ext uri="{BB962C8B-B14F-4D97-AF65-F5344CB8AC3E}">
        <p14:creationId xmlns:p14="http://schemas.microsoft.com/office/powerpoint/2010/main" val="84849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334BA3-1C37-55A1-3150-6F68030A3309}"/>
              </a:ext>
            </a:extLst>
          </p:cNvPr>
          <p:cNvSpPr txBox="1"/>
          <p:nvPr/>
        </p:nvSpPr>
        <p:spPr>
          <a:xfrm>
            <a:off x="853120" y="92128"/>
            <a:ext cx="5567550"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Tổng quan về Kubernetes</a:t>
            </a:r>
            <a:endParaRPr lang="en-US">
              <a:solidFill>
                <a:schemeClr val="tx1">
                  <a:alpha val="59000"/>
                </a:schemeClr>
              </a:solidFill>
              <a:latin typeface="Montserrat" panose="00000500000000000000" pitchFamily="2" charset="0"/>
            </a:endParaRPr>
          </a:p>
        </p:txBody>
      </p:sp>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fontScale="92500"/>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Tổng quan về Kubernetes</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8247017" y="3153062"/>
            <a:ext cx="302768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1 - Introduction</a:t>
            </a:r>
          </a:p>
        </p:txBody>
      </p:sp>
    </p:spTree>
    <p:extLst>
      <p:ext uri="{BB962C8B-B14F-4D97-AF65-F5344CB8AC3E}">
        <p14:creationId xmlns:p14="http://schemas.microsoft.com/office/powerpoint/2010/main" val="271879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8DF9E9-DDB6-BDBA-B034-A315C44A7C21}"/>
              </a:ext>
            </a:extLst>
          </p:cNvPr>
          <p:cNvSpPr txBox="1"/>
          <p:nvPr/>
        </p:nvSpPr>
        <p:spPr>
          <a:xfrm>
            <a:off x="987135" y="3813463"/>
            <a:ext cx="10436601" cy="1569660"/>
          </a:xfrm>
          <a:prstGeom prst="rect">
            <a:avLst/>
          </a:prstGeom>
          <a:noFill/>
        </p:spPr>
        <p:txBody>
          <a:bodyPr wrap="square" rtlCol="0">
            <a:spAutoFit/>
          </a:bodyPr>
          <a:lstStyle/>
          <a:p>
            <a:r>
              <a:rPr lang="en-US" sz="2800">
                <a:latin typeface="Montserrat" panose="00000500000000000000" pitchFamily="2" charset="0"/>
                <a:cs typeface="Mongolian Baiti" panose="03000500000000000000" pitchFamily="66" charset="0"/>
              </a:rPr>
              <a:t>Get Information about a Pod</a:t>
            </a:r>
          </a:p>
          <a:p>
            <a:endParaRPr lang="en-US" sz="2800">
              <a:latin typeface="Montserrat" panose="00000500000000000000" pitchFamily="2" charset="0"/>
              <a:cs typeface="Mongolian Baiti" panose="03000500000000000000" pitchFamily="66" charset="0"/>
            </a:endParaRPr>
          </a:p>
          <a:p>
            <a:r>
              <a:rPr lang="vi-VN" sz="2000">
                <a:latin typeface="Montserrat" panose="00000500000000000000" pitchFamily="2" charset="0"/>
              </a:rPr>
              <a:t>Lệnh kubectl get có thể được sử dụng để lấy thông tin về Pod và nhiều đối tượng Kubernetes khác</a:t>
            </a:r>
            <a:endParaRPr lang="en-US" sz="2000">
              <a:latin typeface="Montserrat" panose="00000500000000000000" pitchFamily="2" charset="0"/>
            </a:endParaRPr>
          </a:p>
        </p:txBody>
      </p:sp>
      <p:sp>
        <p:nvSpPr>
          <p:cNvPr id="3" name="Rectangle 2">
            <a:extLst>
              <a:ext uri="{FF2B5EF4-FFF2-40B4-BE49-F238E27FC236}">
                <a16:creationId xmlns:a16="http://schemas.microsoft.com/office/drawing/2014/main" id="{AF34B4D6-DDE4-5E1B-A5F3-454EC0E3C7D9}"/>
              </a:ext>
            </a:extLst>
          </p:cNvPr>
          <p:cNvSpPr/>
          <p:nvPr/>
        </p:nvSpPr>
        <p:spPr>
          <a:xfrm>
            <a:off x="0" y="0"/>
            <a:ext cx="12192000" cy="3429000"/>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77913"/>
            <a:r>
              <a:rPr lang="en-US" sz="2400">
                <a:solidFill>
                  <a:srgbClr val="92D050"/>
                </a:solidFill>
                <a:latin typeface="Montserrat" panose="00000500000000000000" pitchFamily="2" charset="0"/>
              </a:rPr>
              <a:t># List only Pods</a:t>
            </a:r>
          </a:p>
          <a:p>
            <a:pPr marL="1077913"/>
            <a:r>
              <a:rPr lang="en-US" sz="2800">
                <a:latin typeface="Montserrat" panose="00000500000000000000" pitchFamily="2" charset="0"/>
              </a:rPr>
              <a:t>kubectl get pods</a:t>
            </a:r>
          </a:p>
          <a:p>
            <a:pPr marL="1077913"/>
            <a:endParaRPr lang="en-US" sz="2800">
              <a:latin typeface="Montserrat" panose="00000500000000000000" pitchFamily="2" charset="0"/>
            </a:endParaRPr>
          </a:p>
          <a:p>
            <a:pPr marL="1077913"/>
            <a:r>
              <a:rPr lang="en-US" sz="2400">
                <a:latin typeface="Montserrat" panose="00000500000000000000" pitchFamily="2" charset="0"/>
              </a:rPr>
              <a:t># List all resources</a:t>
            </a:r>
          </a:p>
          <a:p>
            <a:pPr marL="1077913"/>
            <a:r>
              <a:rPr lang="en-US" sz="2800">
                <a:latin typeface="Montserrat" panose="00000500000000000000" pitchFamily="2" charset="0"/>
              </a:rPr>
              <a:t>kubectl get all</a:t>
            </a:r>
          </a:p>
        </p:txBody>
      </p:sp>
      <p:sp>
        <p:nvSpPr>
          <p:cNvPr id="4" name="TextBox 3">
            <a:extLst>
              <a:ext uri="{FF2B5EF4-FFF2-40B4-BE49-F238E27FC236}">
                <a16:creationId xmlns:a16="http://schemas.microsoft.com/office/drawing/2014/main" id="{E35104C1-5392-9993-3CED-1ACA61180C73}"/>
              </a:ext>
            </a:extLst>
          </p:cNvPr>
          <p:cNvSpPr txBox="1"/>
          <p:nvPr/>
        </p:nvSpPr>
        <p:spPr>
          <a:xfrm>
            <a:off x="853120" y="92128"/>
            <a:ext cx="4475905"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Creating a Pod</a:t>
            </a:r>
          </a:p>
        </p:txBody>
      </p:sp>
    </p:spTree>
    <p:extLst>
      <p:ext uri="{BB962C8B-B14F-4D97-AF65-F5344CB8AC3E}">
        <p14:creationId xmlns:p14="http://schemas.microsoft.com/office/powerpoint/2010/main" val="1963925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8DF9E9-DDB6-BDBA-B034-A315C44A7C21}"/>
              </a:ext>
            </a:extLst>
          </p:cNvPr>
          <p:cNvSpPr txBox="1"/>
          <p:nvPr/>
        </p:nvSpPr>
        <p:spPr>
          <a:xfrm>
            <a:off x="997526" y="550718"/>
            <a:ext cx="10714309" cy="1877437"/>
          </a:xfrm>
          <a:prstGeom prst="rect">
            <a:avLst/>
          </a:prstGeom>
          <a:noFill/>
        </p:spPr>
        <p:txBody>
          <a:bodyPr wrap="square" rtlCol="0">
            <a:spAutoFit/>
          </a:bodyPr>
          <a:lstStyle/>
          <a:p>
            <a:r>
              <a:rPr lang="en-US" sz="2800">
                <a:latin typeface="Montserrat" panose="00000500000000000000" pitchFamily="2" charset="0"/>
                <a:cs typeface="Mongolian Baiti" panose="03000500000000000000" pitchFamily="66" charset="0"/>
              </a:rPr>
              <a:t>Expose a Pod Port</a:t>
            </a:r>
          </a:p>
          <a:p>
            <a:endParaRPr lang="en-US" sz="2800">
              <a:latin typeface="Montserrat" panose="00000500000000000000" pitchFamily="2" charset="0"/>
              <a:cs typeface="Mongolian Baiti" panose="03000500000000000000" pitchFamily="66" charset="0"/>
            </a:endParaRPr>
          </a:p>
          <a:p>
            <a:r>
              <a:rPr lang="en-US" sz="2000">
                <a:latin typeface="Montserrat" panose="00000500000000000000" pitchFamily="2" charset="0"/>
              </a:rPr>
              <a:t>Theo mặc định, Pods and containers </a:t>
            </a:r>
            <a:r>
              <a:rPr lang="vi-VN" sz="2000">
                <a:latin typeface="Montserrat" panose="00000500000000000000" pitchFamily="2" charset="0"/>
              </a:rPr>
              <a:t>chỉ có thể truy cập được trong cụm Kubernetes</a:t>
            </a:r>
            <a:endParaRPr lang="en-US" sz="2000">
              <a:latin typeface="Montserrat" panose="00000500000000000000" pitchFamily="2" charset="0"/>
            </a:endParaRPr>
          </a:p>
          <a:p>
            <a:r>
              <a:rPr lang="en-US" sz="2000">
                <a:latin typeface="Montserrat" panose="00000500000000000000" pitchFamily="2" charset="0"/>
              </a:rPr>
              <a:t>Một cách để hiển thị cổng container ra bên ngoài: </a:t>
            </a:r>
            <a:r>
              <a:rPr lang="en-US" sz="2000" b="1">
                <a:latin typeface="Montserrat" panose="00000500000000000000" pitchFamily="2" charset="0"/>
              </a:rPr>
              <a:t>kubectl port-forward</a:t>
            </a:r>
          </a:p>
        </p:txBody>
      </p:sp>
      <p:sp>
        <p:nvSpPr>
          <p:cNvPr id="3" name="Rectangle 2">
            <a:extLst>
              <a:ext uri="{FF2B5EF4-FFF2-40B4-BE49-F238E27FC236}">
                <a16:creationId xmlns:a16="http://schemas.microsoft.com/office/drawing/2014/main" id="{AF34B4D6-DDE4-5E1B-A5F3-454EC0E3C7D9}"/>
              </a:ext>
            </a:extLst>
          </p:cNvPr>
          <p:cNvSpPr/>
          <p:nvPr/>
        </p:nvSpPr>
        <p:spPr>
          <a:xfrm>
            <a:off x="0" y="3429000"/>
            <a:ext cx="12192000" cy="3429000"/>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52538"/>
            <a:r>
              <a:rPr lang="vi-VN" sz="2400">
                <a:solidFill>
                  <a:srgbClr val="92D050"/>
                </a:solidFill>
                <a:latin typeface="Montserrat" panose="00000500000000000000" pitchFamily="2" charset="0"/>
              </a:rPr>
              <a:t># Kích hoạt vùng chứa Pod</a:t>
            </a:r>
          </a:p>
          <a:p>
            <a:pPr marL="1252538"/>
            <a:r>
              <a:rPr lang="vi-VN" sz="2400">
                <a:solidFill>
                  <a:srgbClr val="92D050"/>
                </a:solidFill>
                <a:latin typeface="Montserrat" panose="00000500000000000000" pitchFamily="2" charset="0"/>
              </a:rPr>
              <a:t># được gọi ra bên ngoài</a:t>
            </a:r>
            <a:endParaRPr lang="en-US" sz="2400">
              <a:solidFill>
                <a:srgbClr val="92D050"/>
              </a:solidFill>
              <a:latin typeface="Montserrat" panose="00000500000000000000" pitchFamily="2" charset="0"/>
            </a:endParaRPr>
          </a:p>
          <a:p>
            <a:pPr marL="1252538"/>
            <a:r>
              <a:rPr lang="en-US" sz="2800">
                <a:latin typeface="Montserrat" panose="00000500000000000000" pitchFamily="2" charset="0"/>
              </a:rPr>
              <a:t>kubectl port-forward [name-of-pod] 8080:80</a:t>
            </a:r>
          </a:p>
        </p:txBody>
      </p:sp>
      <p:sp>
        <p:nvSpPr>
          <p:cNvPr id="4" name="Arrow: Down 3">
            <a:extLst>
              <a:ext uri="{FF2B5EF4-FFF2-40B4-BE49-F238E27FC236}">
                <a16:creationId xmlns:a16="http://schemas.microsoft.com/office/drawing/2014/main" id="{07230F73-1C46-B50C-B18A-80B8AB51352A}"/>
              </a:ext>
            </a:extLst>
          </p:cNvPr>
          <p:cNvSpPr/>
          <p:nvPr/>
        </p:nvSpPr>
        <p:spPr>
          <a:xfrm>
            <a:off x="8956110" y="4747260"/>
            <a:ext cx="288098" cy="543630"/>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E2829C2-9CAD-52A0-7800-48D9E2709196}"/>
              </a:ext>
            </a:extLst>
          </p:cNvPr>
          <p:cNvSpPr/>
          <p:nvPr/>
        </p:nvSpPr>
        <p:spPr>
          <a:xfrm>
            <a:off x="8110602" y="4258849"/>
            <a:ext cx="1891430" cy="413359"/>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Montserrat" panose="00000500000000000000" pitchFamily="2" charset="0"/>
              </a:rPr>
              <a:t>Internal port</a:t>
            </a:r>
          </a:p>
        </p:txBody>
      </p:sp>
      <p:sp>
        <p:nvSpPr>
          <p:cNvPr id="6" name="Arrow: Down 5">
            <a:extLst>
              <a:ext uri="{FF2B5EF4-FFF2-40B4-BE49-F238E27FC236}">
                <a16:creationId xmlns:a16="http://schemas.microsoft.com/office/drawing/2014/main" id="{99A85AD6-316D-B660-DF3C-3D9C754762DE}"/>
              </a:ext>
            </a:extLst>
          </p:cNvPr>
          <p:cNvSpPr/>
          <p:nvPr/>
        </p:nvSpPr>
        <p:spPr>
          <a:xfrm rot="10800000">
            <a:off x="8229600" y="5673053"/>
            <a:ext cx="237995" cy="532783"/>
          </a:xfrm>
          <a:prstGeom prst="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0483409-6198-07FE-CF9F-DD61BE6780AF}"/>
              </a:ext>
            </a:extLst>
          </p:cNvPr>
          <p:cNvSpPr/>
          <p:nvPr/>
        </p:nvSpPr>
        <p:spPr>
          <a:xfrm>
            <a:off x="7521880" y="6365523"/>
            <a:ext cx="1891430" cy="413359"/>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Montserrat" panose="00000500000000000000" pitchFamily="2" charset="0"/>
              </a:rPr>
              <a:t>External port</a:t>
            </a:r>
          </a:p>
        </p:txBody>
      </p:sp>
      <p:sp>
        <p:nvSpPr>
          <p:cNvPr id="8" name="TextBox 7">
            <a:extLst>
              <a:ext uri="{FF2B5EF4-FFF2-40B4-BE49-F238E27FC236}">
                <a16:creationId xmlns:a16="http://schemas.microsoft.com/office/drawing/2014/main" id="{223E0015-B5E9-9E11-EF16-56CBF9475DBE}"/>
              </a:ext>
            </a:extLst>
          </p:cNvPr>
          <p:cNvSpPr txBox="1"/>
          <p:nvPr/>
        </p:nvSpPr>
        <p:spPr>
          <a:xfrm>
            <a:off x="853120" y="92128"/>
            <a:ext cx="4475905"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Creating a Pod</a:t>
            </a:r>
          </a:p>
        </p:txBody>
      </p:sp>
    </p:spTree>
    <p:extLst>
      <p:ext uri="{BB962C8B-B14F-4D97-AF65-F5344CB8AC3E}">
        <p14:creationId xmlns:p14="http://schemas.microsoft.com/office/powerpoint/2010/main" val="14673932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8DF9E9-DDB6-BDBA-B034-A315C44A7C21}"/>
              </a:ext>
            </a:extLst>
          </p:cNvPr>
          <p:cNvSpPr txBox="1"/>
          <p:nvPr/>
        </p:nvSpPr>
        <p:spPr>
          <a:xfrm>
            <a:off x="987135" y="3813463"/>
            <a:ext cx="10436601" cy="2062103"/>
          </a:xfrm>
          <a:prstGeom prst="rect">
            <a:avLst/>
          </a:prstGeom>
          <a:noFill/>
        </p:spPr>
        <p:txBody>
          <a:bodyPr wrap="square" rtlCol="0">
            <a:spAutoFit/>
          </a:bodyPr>
          <a:lstStyle/>
          <a:p>
            <a:r>
              <a:rPr lang="en-US" sz="2800">
                <a:latin typeface="Montserrat" panose="00000500000000000000" pitchFamily="2" charset="0"/>
                <a:cs typeface="Mongolian Baiti" panose="03000500000000000000" pitchFamily="66" charset="0"/>
              </a:rPr>
              <a:t>Deleting a Pod</a:t>
            </a:r>
          </a:p>
          <a:p>
            <a:endParaRPr lang="en-US" sz="2000">
              <a:latin typeface="Montserrat" panose="00000500000000000000" pitchFamily="2" charset="0"/>
            </a:endParaRPr>
          </a:p>
          <a:p>
            <a:r>
              <a:rPr lang="vi-VN" sz="2000">
                <a:latin typeface="Montserrat" panose="00000500000000000000" pitchFamily="2" charset="0"/>
              </a:rPr>
              <a:t>Chạy một Pod sẽ tạo ra một Deployment </a:t>
            </a:r>
            <a:endParaRPr lang="en-US" sz="2000">
              <a:latin typeface="Montserrat" panose="00000500000000000000" pitchFamily="2" charset="0"/>
            </a:endParaRPr>
          </a:p>
          <a:p>
            <a:endParaRPr lang="vi-VN" sz="2000">
              <a:latin typeface="Montserrat" panose="00000500000000000000" pitchFamily="2" charset="0"/>
            </a:endParaRPr>
          </a:p>
          <a:p>
            <a:r>
              <a:rPr lang="vi-VN" sz="2000">
                <a:latin typeface="Montserrat" panose="00000500000000000000" pitchFamily="2" charset="0"/>
              </a:rPr>
              <a:t>Để xóa một Pod, hãy sử dụng </a:t>
            </a:r>
            <a:r>
              <a:rPr lang="vi-VN" sz="2000" b="1">
                <a:latin typeface="Montserrat" panose="00000500000000000000" pitchFamily="2" charset="0"/>
              </a:rPr>
              <a:t>kubectl delete pod </a:t>
            </a:r>
            <a:r>
              <a:rPr lang="vi-VN" sz="2000">
                <a:latin typeface="Montserrat" panose="00000500000000000000" pitchFamily="2" charset="0"/>
              </a:rPr>
              <a:t>hoặc tìm Deployment và sử dụng </a:t>
            </a:r>
            <a:r>
              <a:rPr lang="vi-VN" sz="2000" b="1">
                <a:latin typeface="Montserrat" panose="00000500000000000000" pitchFamily="2" charset="0"/>
              </a:rPr>
              <a:t>kubectl delete deployment</a:t>
            </a:r>
            <a:endParaRPr lang="en-US" sz="2000" b="1">
              <a:latin typeface="Montserrat" panose="00000500000000000000" pitchFamily="2" charset="0"/>
            </a:endParaRPr>
          </a:p>
        </p:txBody>
      </p:sp>
      <p:sp>
        <p:nvSpPr>
          <p:cNvPr id="3" name="Rectangle 2">
            <a:extLst>
              <a:ext uri="{FF2B5EF4-FFF2-40B4-BE49-F238E27FC236}">
                <a16:creationId xmlns:a16="http://schemas.microsoft.com/office/drawing/2014/main" id="{AF34B4D6-DDE4-5E1B-A5F3-454EC0E3C7D9}"/>
              </a:ext>
            </a:extLst>
          </p:cNvPr>
          <p:cNvSpPr/>
          <p:nvPr/>
        </p:nvSpPr>
        <p:spPr>
          <a:xfrm>
            <a:off x="0" y="0"/>
            <a:ext cx="12192000" cy="3429000"/>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52538"/>
            <a:r>
              <a:rPr lang="en-US" sz="2400">
                <a:solidFill>
                  <a:srgbClr val="92D050"/>
                </a:solidFill>
                <a:latin typeface="Montserrat" panose="00000500000000000000" pitchFamily="2" charset="0"/>
              </a:rPr>
              <a:t># Will cause pod to be recreated</a:t>
            </a:r>
          </a:p>
          <a:p>
            <a:pPr marL="1252538"/>
            <a:r>
              <a:rPr lang="en-US" sz="2800">
                <a:latin typeface="Montserrat" panose="00000500000000000000" pitchFamily="2" charset="0"/>
              </a:rPr>
              <a:t>kubectl delete pod [name-of-pod]</a:t>
            </a:r>
          </a:p>
          <a:p>
            <a:pPr marL="1252538"/>
            <a:endParaRPr lang="en-US" sz="2800">
              <a:latin typeface="Montserrat" panose="00000500000000000000" pitchFamily="2" charset="0"/>
            </a:endParaRPr>
          </a:p>
          <a:p>
            <a:pPr marL="1252538"/>
            <a:r>
              <a:rPr lang="en-US" sz="2400">
                <a:solidFill>
                  <a:srgbClr val="92D050"/>
                </a:solidFill>
                <a:latin typeface="Montserrat" panose="00000500000000000000" pitchFamily="2" charset="0"/>
              </a:rPr>
              <a:t># Delete Deployment that manages the Pod</a:t>
            </a:r>
          </a:p>
          <a:p>
            <a:pPr marL="1252538"/>
            <a:r>
              <a:rPr lang="en-US" sz="2800">
                <a:latin typeface="Montserrat" panose="00000500000000000000" pitchFamily="2" charset="0"/>
              </a:rPr>
              <a:t>kubectl delete deployment [name-of-deployment]</a:t>
            </a:r>
          </a:p>
        </p:txBody>
      </p:sp>
      <p:sp>
        <p:nvSpPr>
          <p:cNvPr id="4" name="TextBox 3">
            <a:extLst>
              <a:ext uri="{FF2B5EF4-FFF2-40B4-BE49-F238E27FC236}">
                <a16:creationId xmlns:a16="http://schemas.microsoft.com/office/drawing/2014/main" id="{FBD804D8-ECE9-4EAC-8B2E-3CD2F2214379}"/>
              </a:ext>
            </a:extLst>
          </p:cNvPr>
          <p:cNvSpPr txBox="1"/>
          <p:nvPr/>
        </p:nvSpPr>
        <p:spPr>
          <a:xfrm>
            <a:off x="853120" y="92128"/>
            <a:ext cx="4475905"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Creating a Pod</a:t>
            </a:r>
          </a:p>
        </p:txBody>
      </p:sp>
    </p:spTree>
    <p:extLst>
      <p:ext uri="{BB962C8B-B14F-4D97-AF65-F5344CB8AC3E}">
        <p14:creationId xmlns:p14="http://schemas.microsoft.com/office/powerpoint/2010/main" val="1169447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kubectl and Pods</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8247017" y="3153062"/>
            <a:ext cx="302768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2 - Create Pods</a:t>
            </a:r>
          </a:p>
        </p:txBody>
      </p:sp>
      <p:sp>
        <p:nvSpPr>
          <p:cNvPr id="2" name="TextBox 1">
            <a:extLst>
              <a:ext uri="{FF2B5EF4-FFF2-40B4-BE49-F238E27FC236}">
                <a16:creationId xmlns:a16="http://schemas.microsoft.com/office/drawing/2014/main" id="{D4085F60-57CF-7407-03E0-A231CCAE7528}"/>
              </a:ext>
            </a:extLst>
          </p:cNvPr>
          <p:cNvSpPr txBox="1"/>
          <p:nvPr/>
        </p:nvSpPr>
        <p:spPr>
          <a:xfrm>
            <a:off x="853120" y="92128"/>
            <a:ext cx="4772460"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kubectl and Pods</a:t>
            </a:r>
          </a:p>
        </p:txBody>
      </p:sp>
    </p:spTree>
    <p:extLst>
      <p:ext uri="{BB962C8B-B14F-4D97-AF65-F5344CB8AC3E}">
        <p14:creationId xmlns:p14="http://schemas.microsoft.com/office/powerpoint/2010/main" val="1689498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8DF9E9-DDB6-BDBA-B034-A315C44A7C21}"/>
              </a:ext>
            </a:extLst>
          </p:cNvPr>
          <p:cNvSpPr txBox="1"/>
          <p:nvPr/>
        </p:nvSpPr>
        <p:spPr>
          <a:xfrm>
            <a:off x="998710" y="4635265"/>
            <a:ext cx="10436601" cy="1261884"/>
          </a:xfrm>
          <a:prstGeom prst="rect">
            <a:avLst/>
          </a:prstGeom>
          <a:noFill/>
        </p:spPr>
        <p:txBody>
          <a:bodyPr wrap="square" rtlCol="0">
            <a:spAutoFit/>
          </a:bodyPr>
          <a:lstStyle/>
          <a:p>
            <a:r>
              <a:rPr lang="en-US" sz="2800">
                <a:latin typeface="Montserrat" panose="00000500000000000000" pitchFamily="2" charset="0"/>
                <a:cs typeface="Mongolian Baiti" panose="03000500000000000000" pitchFamily="66" charset="0"/>
              </a:rPr>
              <a:t>Working with Pods Using kubectl</a:t>
            </a:r>
          </a:p>
          <a:p>
            <a:endParaRPr lang="en-US" sz="2800">
              <a:latin typeface="Montserrat" panose="00000500000000000000" pitchFamily="2" charset="0"/>
              <a:cs typeface="Mongolian Baiti" panose="03000500000000000000" pitchFamily="66" charset="0"/>
            </a:endParaRPr>
          </a:p>
          <a:p>
            <a:r>
              <a:rPr lang="vi-VN" sz="2000">
                <a:latin typeface="Montserrat" panose="00000500000000000000" pitchFamily="2" charset="0"/>
              </a:rPr>
              <a:t>Các lệnh kubectl khác nhau có thể được sử dụng để chạy, xem và xóa Pod</a:t>
            </a:r>
            <a:endParaRPr lang="en-US" sz="2000">
              <a:latin typeface="Montserrat" panose="00000500000000000000" pitchFamily="2" charset="0"/>
            </a:endParaRPr>
          </a:p>
        </p:txBody>
      </p:sp>
      <p:sp>
        <p:nvSpPr>
          <p:cNvPr id="3" name="Rectangle 2">
            <a:extLst>
              <a:ext uri="{FF2B5EF4-FFF2-40B4-BE49-F238E27FC236}">
                <a16:creationId xmlns:a16="http://schemas.microsoft.com/office/drawing/2014/main" id="{AF34B4D6-DDE4-5E1B-A5F3-454EC0E3C7D9}"/>
              </a:ext>
            </a:extLst>
          </p:cNvPr>
          <p:cNvSpPr/>
          <p:nvPr/>
        </p:nvSpPr>
        <p:spPr>
          <a:xfrm>
            <a:off x="0" y="-1"/>
            <a:ext cx="12192000" cy="442152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77913"/>
            <a:r>
              <a:rPr lang="en-US" sz="2800">
                <a:solidFill>
                  <a:schemeClr val="bg1"/>
                </a:solidFill>
                <a:latin typeface="Montserrat" panose="00000500000000000000" pitchFamily="2" charset="0"/>
              </a:rPr>
              <a:t>kubectl run [pod-name] --image=nginx:alpine</a:t>
            </a:r>
          </a:p>
          <a:p>
            <a:pPr marL="1077913"/>
            <a:endParaRPr lang="en-US" sz="2800">
              <a:solidFill>
                <a:schemeClr val="bg1"/>
              </a:solidFill>
              <a:latin typeface="Montserrat" panose="00000500000000000000" pitchFamily="2" charset="0"/>
            </a:endParaRPr>
          </a:p>
          <a:p>
            <a:pPr marL="1077913"/>
            <a:r>
              <a:rPr lang="en-US" sz="2800">
                <a:solidFill>
                  <a:schemeClr val="bg1"/>
                </a:solidFill>
                <a:latin typeface="Montserrat" panose="00000500000000000000" pitchFamily="2" charset="0"/>
              </a:rPr>
              <a:t>kubectl get pods</a:t>
            </a:r>
          </a:p>
          <a:p>
            <a:pPr marL="1077913"/>
            <a:endParaRPr lang="en-US" sz="2800">
              <a:solidFill>
                <a:schemeClr val="bg1"/>
              </a:solidFill>
              <a:latin typeface="Montserrat" panose="00000500000000000000" pitchFamily="2" charset="0"/>
            </a:endParaRPr>
          </a:p>
          <a:p>
            <a:pPr marL="1077913"/>
            <a:r>
              <a:rPr lang="en-US" sz="2800">
                <a:solidFill>
                  <a:schemeClr val="bg1"/>
                </a:solidFill>
                <a:latin typeface="Montserrat" panose="00000500000000000000" pitchFamily="2" charset="0"/>
              </a:rPr>
              <a:t>kubectl port-forward [pod-name] 8080:80</a:t>
            </a:r>
          </a:p>
          <a:p>
            <a:pPr marL="1077913"/>
            <a:endParaRPr lang="en-US" sz="2800">
              <a:solidFill>
                <a:schemeClr val="bg1"/>
              </a:solidFill>
              <a:latin typeface="Montserrat" panose="00000500000000000000" pitchFamily="2" charset="0"/>
            </a:endParaRPr>
          </a:p>
          <a:p>
            <a:pPr marL="1077913"/>
            <a:r>
              <a:rPr lang="en-US" sz="2800">
                <a:solidFill>
                  <a:schemeClr val="bg1"/>
                </a:solidFill>
                <a:latin typeface="Montserrat" panose="00000500000000000000" pitchFamily="2" charset="0"/>
              </a:rPr>
              <a:t>kubectl delete pod [pod-name] </a:t>
            </a:r>
            <a:endParaRPr lang="en-US" sz="3200">
              <a:solidFill>
                <a:schemeClr val="bg1"/>
              </a:solidFill>
              <a:latin typeface="Montserrat" panose="00000500000000000000" pitchFamily="2" charset="0"/>
            </a:endParaRPr>
          </a:p>
        </p:txBody>
      </p:sp>
      <p:sp>
        <p:nvSpPr>
          <p:cNvPr id="5" name="TextBox 4">
            <a:extLst>
              <a:ext uri="{FF2B5EF4-FFF2-40B4-BE49-F238E27FC236}">
                <a16:creationId xmlns:a16="http://schemas.microsoft.com/office/drawing/2014/main" id="{690A562A-660D-82D3-44C9-5C2F8BAA5434}"/>
              </a:ext>
            </a:extLst>
          </p:cNvPr>
          <p:cNvSpPr txBox="1"/>
          <p:nvPr/>
        </p:nvSpPr>
        <p:spPr>
          <a:xfrm>
            <a:off x="853120" y="92128"/>
            <a:ext cx="4772460"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kubectl and Pods</a:t>
            </a:r>
          </a:p>
        </p:txBody>
      </p:sp>
    </p:spTree>
    <p:extLst>
      <p:ext uri="{BB962C8B-B14F-4D97-AF65-F5344CB8AC3E}">
        <p14:creationId xmlns:p14="http://schemas.microsoft.com/office/powerpoint/2010/main" val="543777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YAML Fundamentals</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8247017" y="3153062"/>
            <a:ext cx="302768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2 - Create Pods</a:t>
            </a:r>
          </a:p>
        </p:txBody>
      </p:sp>
      <p:sp>
        <p:nvSpPr>
          <p:cNvPr id="2" name="TextBox 1">
            <a:extLst>
              <a:ext uri="{FF2B5EF4-FFF2-40B4-BE49-F238E27FC236}">
                <a16:creationId xmlns:a16="http://schemas.microsoft.com/office/drawing/2014/main" id="{D4085F60-57CF-7407-03E0-A231CCAE7528}"/>
              </a:ext>
            </a:extLst>
          </p:cNvPr>
          <p:cNvSpPr txBox="1"/>
          <p:nvPr/>
        </p:nvSpPr>
        <p:spPr>
          <a:xfrm>
            <a:off x="853120" y="92128"/>
            <a:ext cx="5170005"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YAML Fundamentals</a:t>
            </a:r>
          </a:p>
        </p:txBody>
      </p:sp>
    </p:spTree>
    <p:extLst>
      <p:ext uri="{BB962C8B-B14F-4D97-AF65-F5344CB8AC3E}">
        <p14:creationId xmlns:p14="http://schemas.microsoft.com/office/powerpoint/2010/main" val="3323114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8496DE-BC0E-F61B-002B-C3C065CF34A0}"/>
              </a:ext>
            </a:extLst>
          </p:cNvPr>
          <p:cNvPicPr>
            <a:picLocks noChangeAspect="1"/>
          </p:cNvPicPr>
          <p:nvPr/>
        </p:nvPicPr>
        <p:blipFill>
          <a:blip r:embed="rId2"/>
          <a:stretch>
            <a:fillRect/>
          </a:stretch>
        </p:blipFill>
        <p:spPr>
          <a:xfrm>
            <a:off x="1484635" y="3429000"/>
            <a:ext cx="853514" cy="937341"/>
          </a:xfrm>
          <a:prstGeom prst="rect">
            <a:avLst/>
          </a:prstGeom>
        </p:spPr>
      </p:pic>
      <p:sp>
        <p:nvSpPr>
          <p:cNvPr id="8" name="TextBox 7">
            <a:extLst>
              <a:ext uri="{FF2B5EF4-FFF2-40B4-BE49-F238E27FC236}">
                <a16:creationId xmlns:a16="http://schemas.microsoft.com/office/drawing/2014/main" id="{971F0679-E577-B23D-6D1D-C9E611884546}"/>
              </a:ext>
            </a:extLst>
          </p:cNvPr>
          <p:cNvSpPr txBox="1"/>
          <p:nvPr/>
        </p:nvSpPr>
        <p:spPr>
          <a:xfrm>
            <a:off x="775504" y="2708476"/>
            <a:ext cx="2271776" cy="461665"/>
          </a:xfrm>
          <a:prstGeom prst="rect">
            <a:avLst/>
          </a:prstGeom>
          <a:noFill/>
        </p:spPr>
        <p:txBody>
          <a:bodyPr wrap="none" rtlCol="0">
            <a:spAutoFit/>
          </a:bodyPr>
          <a:lstStyle/>
          <a:p>
            <a:r>
              <a:rPr lang="en-US" sz="2400">
                <a:latin typeface="Montserrat" panose="00000500000000000000" pitchFamily="2" charset="0"/>
              </a:rPr>
              <a:t>YAML Review</a:t>
            </a:r>
          </a:p>
        </p:txBody>
      </p:sp>
      <p:cxnSp>
        <p:nvCxnSpPr>
          <p:cNvPr id="9" name="Straight Connector 8">
            <a:extLst>
              <a:ext uri="{FF2B5EF4-FFF2-40B4-BE49-F238E27FC236}">
                <a16:creationId xmlns:a16="http://schemas.microsoft.com/office/drawing/2014/main" id="{EF974D86-9DB7-2298-7E34-B909A89FEF38}"/>
              </a:ext>
            </a:extLst>
          </p:cNvPr>
          <p:cNvCxnSpPr>
            <a:cxnSpLocks/>
          </p:cNvCxnSpPr>
          <p:nvPr/>
        </p:nvCxnSpPr>
        <p:spPr>
          <a:xfrm>
            <a:off x="3488513" y="347241"/>
            <a:ext cx="0" cy="6123007"/>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941B55A-E856-EC19-5B61-9F638C06B4D9}"/>
              </a:ext>
            </a:extLst>
          </p:cNvPr>
          <p:cNvSpPr txBox="1"/>
          <p:nvPr/>
        </p:nvSpPr>
        <p:spPr>
          <a:xfrm>
            <a:off x="3923841" y="972274"/>
            <a:ext cx="7747429" cy="5262979"/>
          </a:xfrm>
          <a:prstGeom prst="rect">
            <a:avLst/>
          </a:prstGeom>
          <a:noFill/>
        </p:spPr>
        <p:txBody>
          <a:bodyPr wrap="square" rtlCol="0">
            <a:spAutoFit/>
          </a:bodyPr>
          <a:lstStyle/>
          <a:p>
            <a:r>
              <a:rPr lang="vi-VN" sz="2400">
                <a:latin typeface="Montserrat" panose="00000500000000000000" pitchFamily="2" charset="0"/>
              </a:rPr>
              <a:t>Các tệp YAML bao gồm các bản đồ và danh sách các vấn đề thụt lề</a:t>
            </a:r>
            <a:r>
              <a:rPr lang="en-US" sz="2400">
                <a:latin typeface="Montserrat" panose="00000500000000000000" pitchFamily="2" charset="0"/>
              </a:rPr>
              <a:t> - Indentation matters </a:t>
            </a:r>
            <a:r>
              <a:rPr lang="vi-VN" sz="2400">
                <a:latin typeface="Montserrat" panose="00000500000000000000" pitchFamily="2" charset="0"/>
              </a:rPr>
              <a:t> (phải nhất quán!)</a:t>
            </a:r>
          </a:p>
          <a:p>
            <a:r>
              <a:rPr lang="vi-VN" sz="2400">
                <a:latin typeface="Montserrat" panose="00000500000000000000" pitchFamily="2" charset="0"/>
              </a:rPr>
              <a:t>Always use spaces</a:t>
            </a:r>
            <a:endParaRPr lang="en-US" sz="2400">
              <a:latin typeface="Montserrat" panose="00000500000000000000" pitchFamily="2" charset="0"/>
            </a:endParaRPr>
          </a:p>
          <a:p>
            <a:endParaRPr lang="vi-VN" sz="2400">
              <a:latin typeface="Montserrat" panose="00000500000000000000" pitchFamily="2" charset="0"/>
            </a:endParaRPr>
          </a:p>
          <a:p>
            <a:r>
              <a:rPr lang="vi-VN" sz="2400">
                <a:latin typeface="Montserrat" panose="00000500000000000000" pitchFamily="2" charset="0"/>
              </a:rPr>
              <a:t>Maps:</a:t>
            </a:r>
          </a:p>
          <a:p>
            <a:pPr marL="984250" indent="-358775">
              <a:buFont typeface="Arial" panose="020B0604020202020204" pitchFamily="34" charset="0"/>
              <a:buChar char="•"/>
            </a:pPr>
            <a:r>
              <a:rPr lang="en-US" sz="2400">
                <a:latin typeface="Montserrat" panose="00000500000000000000" pitchFamily="2" charset="0"/>
              </a:rPr>
              <a:t>name</a:t>
            </a:r>
            <a:r>
              <a:rPr lang="vi-VN" sz="2400">
                <a:latin typeface="Montserrat" panose="00000500000000000000" pitchFamily="2" charset="0"/>
              </a:rPr>
              <a:t>: cặp giá trị</a:t>
            </a:r>
          </a:p>
          <a:p>
            <a:pPr marL="984250" indent="-358775">
              <a:buFont typeface="Arial" panose="020B0604020202020204" pitchFamily="34" charset="0"/>
              <a:buChar char="•"/>
            </a:pPr>
            <a:r>
              <a:rPr lang="vi-VN" sz="2400">
                <a:latin typeface="Montserrat" panose="00000500000000000000" pitchFamily="2" charset="0"/>
              </a:rPr>
              <a:t>Maps có thể chứa các </a:t>
            </a:r>
            <a:r>
              <a:rPr lang="en-US" sz="2400">
                <a:latin typeface="Montserrat" panose="00000500000000000000" pitchFamily="2" charset="0"/>
              </a:rPr>
              <a:t>m</a:t>
            </a:r>
            <a:r>
              <a:rPr lang="vi-VN" sz="2400">
                <a:latin typeface="Montserrat" panose="00000500000000000000" pitchFamily="2" charset="0"/>
              </a:rPr>
              <a:t>aps khác cho các cấu trúc dữ liệu phức tạp hơn</a:t>
            </a:r>
            <a:endParaRPr lang="en-US" sz="2400">
              <a:latin typeface="Montserrat" panose="00000500000000000000" pitchFamily="2" charset="0"/>
            </a:endParaRPr>
          </a:p>
          <a:p>
            <a:pPr marL="984250" indent="-358775">
              <a:buFont typeface="Arial" panose="020B0604020202020204" pitchFamily="34" charset="0"/>
              <a:buChar char="•"/>
            </a:pPr>
            <a:endParaRPr lang="vi-VN" sz="2400">
              <a:latin typeface="Montserrat" panose="00000500000000000000" pitchFamily="2" charset="0"/>
            </a:endParaRPr>
          </a:p>
          <a:p>
            <a:r>
              <a:rPr lang="vi-VN" sz="2400">
                <a:latin typeface="Montserrat" panose="00000500000000000000" pitchFamily="2" charset="0"/>
              </a:rPr>
              <a:t>Lists: </a:t>
            </a:r>
            <a:endParaRPr lang="en-US" sz="2400">
              <a:latin typeface="Montserrat" panose="00000500000000000000" pitchFamily="2" charset="0"/>
            </a:endParaRPr>
          </a:p>
          <a:p>
            <a:pPr marL="984250" indent="-342900">
              <a:buFont typeface="Arial" panose="020B0604020202020204" pitchFamily="34" charset="0"/>
              <a:buChar char="•"/>
            </a:pPr>
            <a:r>
              <a:rPr lang="vi-VN" sz="2400">
                <a:latin typeface="Montserrat" panose="00000500000000000000" pitchFamily="2" charset="0"/>
              </a:rPr>
              <a:t>Trình tự các mục</a:t>
            </a:r>
          </a:p>
          <a:p>
            <a:pPr marL="984250" indent="-342900">
              <a:buFont typeface="Arial" panose="020B0604020202020204" pitchFamily="34" charset="0"/>
              <a:buChar char="•"/>
            </a:pPr>
            <a:r>
              <a:rPr lang="vi-VN" sz="2400">
                <a:latin typeface="Montserrat" panose="00000500000000000000" pitchFamily="2" charset="0"/>
              </a:rPr>
              <a:t>Nhiều </a:t>
            </a:r>
            <a:r>
              <a:rPr lang="en-US" sz="2400">
                <a:latin typeface="Montserrat" panose="00000500000000000000" pitchFamily="2" charset="0"/>
              </a:rPr>
              <a:t>m</a:t>
            </a:r>
            <a:r>
              <a:rPr lang="vi-VN" sz="2400">
                <a:latin typeface="Montserrat" panose="00000500000000000000" pitchFamily="2" charset="0"/>
              </a:rPr>
              <a:t>aps có thể được xác định trong một list.</a:t>
            </a:r>
            <a:endParaRPr lang="en-US" sz="2400">
              <a:latin typeface="Montserrat" panose="00000500000000000000" pitchFamily="2" charset="0"/>
            </a:endParaRPr>
          </a:p>
        </p:txBody>
      </p:sp>
      <p:sp>
        <p:nvSpPr>
          <p:cNvPr id="13" name="TextBox 12">
            <a:extLst>
              <a:ext uri="{FF2B5EF4-FFF2-40B4-BE49-F238E27FC236}">
                <a16:creationId xmlns:a16="http://schemas.microsoft.com/office/drawing/2014/main" id="{3EB06BC1-ACA3-0CC6-C31F-DF59544E2550}"/>
              </a:ext>
            </a:extLst>
          </p:cNvPr>
          <p:cNvSpPr txBox="1"/>
          <p:nvPr/>
        </p:nvSpPr>
        <p:spPr>
          <a:xfrm>
            <a:off x="853120" y="92128"/>
            <a:ext cx="5170005"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YAML Fundamentals</a:t>
            </a:r>
          </a:p>
        </p:txBody>
      </p:sp>
    </p:spTree>
    <p:extLst>
      <p:ext uri="{BB962C8B-B14F-4D97-AF65-F5344CB8AC3E}">
        <p14:creationId xmlns:p14="http://schemas.microsoft.com/office/powerpoint/2010/main" val="331695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C79075-1323-6947-9835-BA9F524D9813}"/>
              </a:ext>
            </a:extLst>
          </p:cNvPr>
          <p:cNvSpPr/>
          <p:nvPr/>
        </p:nvSpPr>
        <p:spPr>
          <a:xfrm>
            <a:off x="0" y="0"/>
            <a:ext cx="12192000" cy="613458"/>
          </a:xfrm>
          <a:prstGeom prst="rect">
            <a:avLst/>
          </a:prstGeom>
          <a:solidFill>
            <a:srgbClr val="20BF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Montserrat" panose="00000500000000000000" pitchFamily="2" charset="0"/>
              </a:rPr>
              <a:t>Introduction to YAML</a:t>
            </a:r>
          </a:p>
        </p:txBody>
      </p:sp>
      <p:sp>
        <p:nvSpPr>
          <p:cNvPr id="5" name="Rectangle 4">
            <a:extLst>
              <a:ext uri="{FF2B5EF4-FFF2-40B4-BE49-F238E27FC236}">
                <a16:creationId xmlns:a16="http://schemas.microsoft.com/office/drawing/2014/main" id="{172BC53D-6DAC-79F7-F134-CDEED2063135}"/>
              </a:ext>
            </a:extLst>
          </p:cNvPr>
          <p:cNvSpPr/>
          <p:nvPr/>
        </p:nvSpPr>
        <p:spPr>
          <a:xfrm>
            <a:off x="0" y="613458"/>
            <a:ext cx="5578997" cy="6244542"/>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77913">
              <a:lnSpc>
                <a:spcPct val="150000"/>
              </a:lnSpc>
            </a:pPr>
            <a:r>
              <a:rPr lang="en-US" sz="2000">
                <a:solidFill>
                  <a:schemeClr val="bg1"/>
                </a:solidFill>
                <a:latin typeface="Montserrat" panose="00000500000000000000" pitchFamily="2" charset="0"/>
              </a:rPr>
              <a:t>key: value</a:t>
            </a:r>
          </a:p>
          <a:p>
            <a:pPr marL="1077913">
              <a:lnSpc>
                <a:spcPct val="150000"/>
              </a:lnSpc>
            </a:pPr>
            <a:r>
              <a:rPr lang="en-US" sz="2000">
                <a:solidFill>
                  <a:schemeClr val="bg1"/>
                </a:solidFill>
                <a:latin typeface="Montserrat" panose="00000500000000000000" pitchFamily="2" charset="0"/>
              </a:rPr>
              <a:t>complexMap :</a:t>
            </a:r>
          </a:p>
          <a:p>
            <a:pPr marL="1077913">
              <a:lnSpc>
                <a:spcPct val="150000"/>
              </a:lnSpc>
            </a:pPr>
            <a:r>
              <a:rPr lang="en-US" sz="2000">
                <a:solidFill>
                  <a:schemeClr val="bg1"/>
                </a:solidFill>
                <a:latin typeface="Montserrat" panose="00000500000000000000" pitchFamily="2" charset="0"/>
              </a:rPr>
              <a:t>	key1: value</a:t>
            </a:r>
          </a:p>
          <a:p>
            <a:pPr marL="1077913">
              <a:lnSpc>
                <a:spcPct val="150000"/>
              </a:lnSpc>
            </a:pPr>
            <a:r>
              <a:rPr lang="en-US" sz="2000">
                <a:solidFill>
                  <a:schemeClr val="bg1"/>
                </a:solidFill>
                <a:latin typeface="Montserrat" panose="00000500000000000000" pitchFamily="2" charset="0"/>
              </a:rPr>
              <a:t>	key2:</a:t>
            </a:r>
          </a:p>
          <a:p>
            <a:pPr marL="1077913">
              <a:lnSpc>
                <a:spcPct val="150000"/>
              </a:lnSpc>
            </a:pPr>
            <a:r>
              <a:rPr lang="en-US" sz="2000">
                <a:solidFill>
                  <a:schemeClr val="bg1"/>
                </a:solidFill>
                <a:latin typeface="Montserrat" panose="00000500000000000000" pitchFamily="2" charset="0"/>
              </a:rPr>
              <a:t>		subKey: value</a:t>
            </a:r>
          </a:p>
          <a:p>
            <a:pPr marL="1077913">
              <a:lnSpc>
                <a:spcPct val="150000"/>
              </a:lnSpc>
            </a:pPr>
            <a:r>
              <a:rPr lang="en-US" sz="2000">
                <a:solidFill>
                  <a:schemeClr val="bg1"/>
                </a:solidFill>
                <a:latin typeface="Montserrat" panose="00000500000000000000" pitchFamily="2" charset="0"/>
              </a:rPr>
              <a:t>items:</a:t>
            </a:r>
          </a:p>
          <a:p>
            <a:pPr marL="1077913">
              <a:lnSpc>
                <a:spcPct val="150000"/>
              </a:lnSpc>
            </a:pPr>
            <a:r>
              <a:rPr lang="en-US" sz="2000">
                <a:solidFill>
                  <a:schemeClr val="bg1"/>
                </a:solidFill>
                <a:latin typeface="Montserrat" panose="00000500000000000000" pitchFamily="2" charset="0"/>
              </a:rPr>
              <a:t>	- item1</a:t>
            </a:r>
          </a:p>
          <a:p>
            <a:pPr marL="1077913">
              <a:lnSpc>
                <a:spcPct val="150000"/>
              </a:lnSpc>
            </a:pPr>
            <a:r>
              <a:rPr lang="en-US" sz="2000">
                <a:solidFill>
                  <a:schemeClr val="bg1"/>
                </a:solidFill>
                <a:latin typeface="Montserrat" panose="00000500000000000000" pitchFamily="2" charset="0"/>
              </a:rPr>
              <a:t>	- item2</a:t>
            </a:r>
          </a:p>
          <a:p>
            <a:pPr marL="1077913">
              <a:lnSpc>
                <a:spcPct val="150000"/>
              </a:lnSpc>
            </a:pPr>
            <a:r>
              <a:rPr lang="en-US" sz="2000">
                <a:solidFill>
                  <a:schemeClr val="bg1"/>
                </a:solidFill>
                <a:latin typeface="Montserrat" panose="00000500000000000000" pitchFamily="2" charset="0"/>
              </a:rPr>
              <a:t>itemsMap:</a:t>
            </a:r>
          </a:p>
          <a:p>
            <a:pPr marL="1077913">
              <a:lnSpc>
                <a:spcPct val="150000"/>
              </a:lnSpc>
            </a:pPr>
            <a:r>
              <a:rPr lang="en-US" sz="2000">
                <a:solidFill>
                  <a:schemeClr val="bg1"/>
                </a:solidFill>
                <a:latin typeface="Montserrat" panose="00000500000000000000" pitchFamily="2" charset="0"/>
              </a:rPr>
              <a:t>	- map1: value</a:t>
            </a:r>
          </a:p>
          <a:p>
            <a:pPr marL="1077913">
              <a:lnSpc>
                <a:spcPct val="150000"/>
              </a:lnSpc>
            </a:pPr>
            <a:r>
              <a:rPr lang="en-US" sz="2000">
                <a:solidFill>
                  <a:schemeClr val="bg1"/>
                </a:solidFill>
                <a:latin typeface="Montserrat" panose="00000500000000000000" pitchFamily="2" charset="0"/>
              </a:rPr>
              <a:t>	   map1Prop: value</a:t>
            </a:r>
          </a:p>
          <a:p>
            <a:pPr marL="1077913">
              <a:lnSpc>
                <a:spcPct val="150000"/>
              </a:lnSpc>
            </a:pPr>
            <a:r>
              <a:rPr lang="en-US" sz="2000">
                <a:solidFill>
                  <a:schemeClr val="bg1"/>
                </a:solidFill>
                <a:latin typeface="Montserrat" panose="00000500000000000000" pitchFamily="2" charset="0"/>
              </a:rPr>
              <a:t>	- map2: value</a:t>
            </a:r>
          </a:p>
          <a:p>
            <a:pPr marL="1077913">
              <a:lnSpc>
                <a:spcPct val="150000"/>
              </a:lnSpc>
            </a:pPr>
            <a:r>
              <a:rPr lang="en-US" sz="2000">
                <a:solidFill>
                  <a:schemeClr val="bg1"/>
                </a:solidFill>
                <a:latin typeface="Montserrat" panose="00000500000000000000" pitchFamily="2" charset="0"/>
              </a:rPr>
              <a:t>	   map2Prop: value</a:t>
            </a:r>
            <a:endParaRPr lang="en-US" sz="2400">
              <a:solidFill>
                <a:schemeClr val="bg1"/>
              </a:solidFill>
              <a:latin typeface="Montserrat" panose="00000500000000000000" pitchFamily="2" charset="0"/>
            </a:endParaRPr>
          </a:p>
        </p:txBody>
      </p:sp>
      <p:sp>
        <p:nvSpPr>
          <p:cNvPr id="6" name="TextBox 5">
            <a:extLst>
              <a:ext uri="{FF2B5EF4-FFF2-40B4-BE49-F238E27FC236}">
                <a16:creationId xmlns:a16="http://schemas.microsoft.com/office/drawing/2014/main" id="{A3FA9028-DAD8-2FC3-36C2-BCE56CFB8F7D}"/>
              </a:ext>
            </a:extLst>
          </p:cNvPr>
          <p:cNvSpPr txBox="1"/>
          <p:nvPr/>
        </p:nvSpPr>
        <p:spPr>
          <a:xfrm>
            <a:off x="6096000" y="1238490"/>
            <a:ext cx="5038559" cy="400110"/>
          </a:xfrm>
          <a:prstGeom prst="rect">
            <a:avLst/>
          </a:prstGeom>
          <a:noFill/>
        </p:spPr>
        <p:txBody>
          <a:bodyPr wrap="none" rtlCol="0">
            <a:spAutoFit/>
          </a:bodyPr>
          <a:lstStyle/>
          <a:p>
            <a:r>
              <a:rPr lang="en-US" sz="2000">
                <a:latin typeface="Montserrat" panose="00000500000000000000" pitchFamily="2" charset="0"/>
              </a:rPr>
              <a:t>◄ YAML maps xác định a key và value</a:t>
            </a:r>
          </a:p>
        </p:txBody>
      </p:sp>
      <p:cxnSp>
        <p:nvCxnSpPr>
          <p:cNvPr id="8" name="Straight Connector 7">
            <a:extLst>
              <a:ext uri="{FF2B5EF4-FFF2-40B4-BE49-F238E27FC236}">
                <a16:creationId xmlns:a16="http://schemas.microsoft.com/office/drawing/2014/main" id="{75E8B718-3721-7444-0366-0909798F3FD1}"/>
              </a:ext>
            </a:extLst>
          </p:cNvPr>
          <p:cNvCxnSpPr/>
          <p:nvPr/>
        </p:nvCxnSpPr>
        <p:spPr>
          <a:xfrm>
            <a:off x="1261641" y="1620456"/>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5723FC-D535-1F4D-F175-6F7DDAE93C24}"/>
              </a:ext>
            </a:extLst>
          </p:cNvPr>
          <p:cNvCxnSpPr/>
          <p:nvPr/>
        </p:nvCxnSpPr>
        <p:spPr>
          <a:xfrm>
            <a:off x="1261640" y="2550106"/>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7CAA449-95D5-178D-9FBF-990F80875D71}"/>
              </a:ext>
            </a:extLst>
          </p:cNvPr>
          <p:cNvSpPr txBox="1"/>
          <p:nvPr/>
        </p:nvSpPr>
        <p:spPr>
          <a:xfrm>
            <a:off x="6095999" y="2235657"/>
            <a:ext cx="5801834" cy="1015663"/>
          </a:xfrm>
          <a:prstGeom prst="rect">
            <a:avLst/>
          </a:prstGeom>
          <a:noFill/>
        </p:spPr>
        <p:txBody>
          <a:bodyPr wrap="square" rtlCol="0">
            <a:spAutoFit/>
          </a:bodyPr>
          <a:lstStyle/>
          <a:p>
            <a:r>
              <a:rPr lang="en-US" sz="2000">
                <a:latin typeface="Montserrat" panose="00000500000000000000" pitchFamily="2" charset="0"/>
              </a:rPr>
              <a:t>◄ Map structures </a:t>
            </a:r>
            <a:r>
              <a:rPr lang="vi-VN" sz="2000">
                <a:latin typeface="Montserrat" panose="00000500000000000000" pitchFamily="2" charset="0"/>
              </a:rPr>
              <a:t>phức tạp hơn có thể được xác định bằng cách sử dụng khóa tham chiếu đến </a:t>
            </a:r>
            <a:r>
              <a:rPr lang="en-US" sz="2000">
                <a:latin typeface="Montserrat" panose="00000500000000000000" pitchFamily="2" charset="0"/>
              </a:rPr>
              <a:t>another map</a:t>
            </a:r>
          </a:p>
        </p:txBody>
      </p:sp>
      <p:cxnSp>
        <p:nvCxnSpPr>
          <p:cNvPr id="11" name="Straight Connector 10">
            <a:extLst>
              <a:ext uri="{FF2B5EF4-FFF2-40B4-BE49-F238E27FC236}">
                <a16:creationId xmlns:a16="http://schemas.microsoft.com/office/drawing/2014/main" id="{DDE94633-C1F2-2346-61DE-35305A6AD633}"/>
              </a:ext>
            </a:extLst>
          </p:cNvPr>
          <p:cNvCxnSpPr/>
          <p:nvPr/>
        </p:nvCxnSpPr>
        <p:spPr>
          <a:xfrm>
            <a:off x="1261640" y="4443696"/>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D7205E7-D604-2561-7E07-EEA12FEE17D1}"/>
              </a:ext>
            </a:extLst>
          </p:cNvPr>
          <p:cNvSpPr txBox="1"/>
          <p:nvPr/>
        </p:nvSpPr>
        <p:spPr>
          <a:xfrm>
            <a:off x="6096000" y="4129247"/>
            <a:ext cx="5482856" cy="707886"/>
          </a:xfrm>
          <a:prstGeom prst="rect">
            <a:avLst/>
          </a:prstGeom>
          <a:noFill/>
        </p:spPr>
        <p:txBody>
          <a:bodyPr wrap="square" rtlCol="0">
            <a:spAutoFit/>
          </a:bodyPr>
          <a:lstStyle/>
          <a:p>
            <a:pPr algn="just"/>
            <a:r>
              <a:rPr lang="en-US" sz="2000">
                <a:latin typeface="Montserrat" panose="00000500000000000000" pitchFamily="2" charset="0"/>
              </a:rPr>
              <a:t>◄ YAML </a:t>
            </a:r>
            <a:r>
              <a:rPr lang="vi-VN" sz="2000">
                <a:latin typeface="Montserrat" panose="00000500000000000000" pitchFamily="2" charset="0"/>
              </a:rPr>
              <a:t>danh sách có thể được sử dụng để xác định một chuỗi các mục</a:t>
            </a:r>
            <a:endParaRPr lang="en-US" sz="2000">
              <a:latin typeface="Montserrat" panose="00000500000000000000" pitchFamily="2" charset="0"/>
            </a:endParaRPr>
          </a:p>
        </p:txBody>
      </p:sp>
      <p:cxnSp>
        <p:nvCxnSpPr>
          <p:cNvPr id="13" name="Straight Connector 12">
            <a:extLst>
              <a:ext uri="{FF2B5EF4-FFF2-40B4-BE49-F238E27FC236}">
                <a16:creationId xmlns:a16="http://schemas.microsoft.com/office/drawing/2014/main" id="{6ADC0771-59D5-543E-746B-BF962D8C2AD9}"/>
              </a:ext>
            </a:extLst>
          </p:cNvPr>
          <p:cNvCxnSpPr/>
          <p:nvPr/>
        </p:nvCxnSpPr>
        <p:spPr>
          <a:xfrm>
            <a:off x="1338804" y="5755045"/>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6A36C69-FA69-63D9-8CD6-C847FC6234C7}"/>
              </a:ext>
            </a:extLst>
          </p:cNvPr>
          <p:cNvSpPr txBox="1"/>
          <p:nvPr/>
        </p:nvSpPr>
        <p:spPr>
          <a:xfrm>
            <a:off x="6096000" y="5403437"/>
            <a:ext cx="5057553" cy="707886"/>
          </a:xfrm>
          <a:prstGeom prst="rect">
            <a:avLst/>
          </a:prstGeom>
          <a:noFill/>
        </p:spPr>
        <p:txBody>
          <a:bodyPr wrap="square" rtlCol="0">
            <a:spAutoFit/>
          </a:bodyPr>
          <a:lstStyle/>
          <a:p>
            <a:pPr algn="just"/>
            <a:r>
              <a:rPr lang="en-US" sz="2000">
                <a:latin typeface="Montserrat" panose="00000500000000000000" pitchFamily="2" charset="0"/>
              </a:rPr>
              <a:t>◄ YAML lists có thể xác định một sequence maps</a:t>
            </a:r>
          </a:p>
        </p:txBody>
      </p:sp>
      <p:sp>
        <p:nvSpPr>
          <p:cNvPr id="19" name="TextBox 18">
            <a:extLst>
              <a:ext uri="{FF2B5EF4-FFF2-40B4-BE49-F238E27FC236}">
                <a16:creationId xmlns:a16="http://schemas.microsoft.com/office/drawing/2014/main" id="{430B82B5-DFF5-18A0-8597-656924915E78}"/>
              </a:ext>
            </a:extLst>
          </p:cNvPr>
          <p:cNvSpPr txBox="1"/>
          <p:nvPr/>
        </p:nvSpPr>
        <p:spPr>
          <a:xfrm>
            <a:off x="8739515" y="5970758"/>
            <a:ext cx="2931041" cy="861774"/>
          </a:xfrm>
          <a:prstGeom prst="rect">
            <a:avLst/>
          </a:prstGeom>
          <a:noFill/>
        </p:spPr>
        <p:txBody>
          <a:bodyPr wrap="square" rtlCol="0">
            <a:spAutoFit/>
          </a:bodyPr>
          <a:lstStyle/>
          <a:p>
            <a:pPr algn="just"/>
            <a:r>
              <a:rPr lang="en-US" sz="1600">
                <a:latin typeface="Montserrat" panose="00000500000000000000" pitchFamily="2" charset="0"/>
              </a:rPr>
              <a:t>Note:</a:t>
            </a:r>
          </a:p>
          <a:p>
            <a:pPr algn="just"/>
            <a:r>
              <a:rPr lang="en-US" sz="1600">
                <a:latin typeface="Montserrat" panose="00000500000000000000" pitchFamily="2" charset="0"/>
              </a:rPr>
              <a:t>• Indentation matters</a:t>
            </a:r>
          </a:p>
          <a:p>
            <a:pPr algn="just"/>
            <a:r>
              <a:rPr lang="en-US" sz="1600">
                <a:latin typeface="Montserrat" panose="00000500000000000000" pitchFamily="2" charset="0"/>
              </a:rPr>
              <a:t>• Use spaces NOT tabs</a:t>
            </a:r>
          </a:p>
        </p:txBody>
      </p:sp>
    </p:spTree>
    <p:extLst>
      <p:ext uri="{BB962C8B-B14F-4D97-AF65-F5344CB8AC3E}">
        <p14:creationId xmlns:p14="http://schemas.microsoft.com/office/powerpoint/2010/main" val="94672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fontScale="92500"/>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Defining a Pod with YAML</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8247017" y="3153062"/>
            <a:ext cx="302768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2 - Create Pods</a:t>
            </a:r>
          </a:p>
        </p:txBody>
      </p:sp>
      <p:sp>
        <p:nvSpPr>
          <p:cNvPr id="2" name="TextBox 1">
            <a:extLst>
              <a:ext uri="{FF2B5EF4-FFF2-40B4-BE49-F238E27FC236}">
                <a16:creationId xmlns:a16="http://schemas.microsoft.com/office/drawing/2014/main" id="{D4085F60-57CF-7407-03E0-A231CCAE7528}"/>
              </a:ext>
            </a:extLst>
          </p:cNvPr>
          <p:cNvSpPr txBox="1"/>
          <p:nvPr/>
        </p:nvSpPr>
        <p:spPr>
          <a:xfrm>
            <a:off x="853120" y="92128"/>
            <a:ext cx="5779146"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Defining a Pod with YAML</a:t>
            </a:r>
          </a:p>
        </p:txBody>
      </p:sp>
    </p:spTree>
    <p:extLst>
      <p:ext uri="{BB962C8B-B14F-4D97-AF65-F5344CB8AC3E}">
        <p14:creationId xmlns:p14="http://schemas.microsoft.com/office/powerpoint/2010/main" val="4198480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CFA44E-43B4-8C0D-1BFA-5048124A16F5}"/>
              </a:ext>
            </a:extLst>
          </p:cNvPr>
          <p:cNvSpPr txBox="1"/>
          <p:nvPr/>
        </p:nvSpPr>
        <p:spPr>
          <a:xfrm>
            <a:off x="3296997" y="725557"/>
            <a:ext cx="5598007" cy="523220"/>
          </a:xfrm>
          <a:prstGeom prst="rect">
            <a:avLst/>
          </a:prstGeom>
          <a:noFill/>
        </p:spPr>
        <p:txBody>
          <a:bodyPr wrap="none" rtlCol="0">
            <a:spAutoFit/>
          </a:bodyPr>
          <a:lstStyle/>
          <a:p>
            <a:r>
              <a:rPr lang="en-US" sz="2800">
                <a:latin typeface="Montserrat" panose="00000500000000000000" pitchFamily="2" charset="0"/>
                <a:cs typeface="Mongolian Baiti" panose="03000500000000000000" pitchFamily="66" charset="0"/>
              </a:rPr>
              <a:t>Xác định một Pod bằng YAML</a:t>
            </a:r>
          </a:p>
        </p:txBody>
      </p:sp>
      <p:pic>
        <p:nvPicPr>
          <p:cNvPr id="8" name="Picture 7">
            <a:extLst>
              <a:ext uri="{FF2B5EF4-FFF2-40B4-BE49-F238E27FC236}">
                <a16:creationId xmlns:a16="http://schemas.microsoft.com/office/drawing/2014/main" id="{D1D28A38-46C7-C837-D57A-3E46347A42CC}"/>
              </a:ext>
            </a:extLst>
          </p:cNvPr>
          <p:cNvPicPr>
            <a:picLocks noChangeAspect="1"/>
          </p:cNvPicPr>
          <p:nvPr/>
        </p:nvPicPr>
        <p:blipFill>
          <a:blip r:embed="rId2"/>
          <a:stretch>
            <a:fillRect/>
          </a:stretch>
        </p:blipFill>
        <p:spPr>
          <a:xfrm>
            <a:off x="2040849" y="2412671"/>
            <a:ext cx="8110302" cy="2032657"/>
          </a:xfrm>
          <a:prstGeom prst="rect">
            <a:avLst/>
          </a:prstGeom>
        </p:spPr>
      </p:pic>
      <p:sp>
        <p:nvSpPr>
          <p:cNvPr id="9" name="TextBox 8">
            <a:extLst>
              <a:ext uri="{FF2B5EF4-FFF2-40B4-BE49-F238E27FC236}">
                <a16:creationId xmlns:a16="http://schemas.microsoft.com/office/drawing/2014/main" id="{8B86237E-A090-53B3-F1F3-83313E974B7F}"/>
              </a:ext>
            </a:extLst>
          </p:cNvPr>
          <p:cNvSpPr txBox="1"/>
          <p:nvPr/>
        </p:nvSpPr>
        <p:spPr>
          <a:xfrm>
            <a:off x="853120" y="92128"/>
            <a:ext cx="5779146"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Defining a Pod with YAML</a:t>
            </a:r>
          </a:p>
        </p:txBody>
      </p:sp>
    </p:spTree>
    <p:extLst>
      <p:ext uri="{BB962C8B-B14F-4D97-AF65-F5344CB8AC3E}">
        <p14:creationId xmlns:p14="http://schemas.microsoft.com/office/powerpoint/2010/main" val="248772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334BA3-1C37-55A1-3150-6F68030A3309}"/>
              </a:ext>
            </a:extLst>
          </p:cNvPr>
          <p:cNvSpPr txBox="1"/>
          <p:nvPr/>
        </p:nvSpPr>
        <p:spPr>
          <a:xfrm>
            <a:off x="853120" y="92128"/>
            <a:ext cx="5567550"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Tổng quan về Kubernetes</a:t>
            </a:r>
            <a:endParaRPr lang="en-US">
              <a:solidFill>
                <a:schemeClr val="tx1">
                  <a:alpha val="59000"/>
                </a:schemeClr>
              </a:solidFill>
              <a:latin typeface="Montserrat" panose="00000500000000000000" pitchFamily="2" charset="0"/>
            </a:endParaRPr>
          </a:p>
        </p:txBody>
      </p:sp>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210516" y="898507"/>
            <a:ext cx="9849751"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r>
              <a:rPr lang="en-US" b="1" kern="1200">
                <a:solidFill>
                  <a:schemeClr val="tx1"/>
                </a:solidFill>
                <a:latin typeface="Montserrat" panose="00000500000000000000" pitchFamily="2" charset="0"/>
              </a:rPr>
              <a:t>Tổng quan về Kubernetes</a:t>
            </a:r>
          </a:p>
        </p:txBody>
      </p:sp>
      <p:sp>
        <p:nvSpPr>
          <p:cNvPr id="10" name="TextBox 9">
            <a:extLst>
              <a:ext uri="{FF2B5EF4-FFF2-40B4-BE49-F238E27FC236}">
                <a16:creationId xmlns:a16="http://schemas.microsoft.com/office/drawing/2014/main" id="{CB9E9929-A2B9-F9C6-A560-066C65345AA1}"/>
              </a:ext>
            </a:extLst>
          </p:cNvPr>
          <p:cNvSpPr txBox="1"/>
          <p:nvPr/>
        </p:nvSpPr>
        <p:spPr>
          <a:xfrm>
            <a:off x="1347313" y="2232352"/>
            <a:ext cx="9849751" cy="2194381"/>
          </a:xfrm>
          <a:prstGeom prst="rect">
            <a:avLst/>
          </a:prstGeom>
        </p:spPr>
        <p:txBody>
          <a:bodyPr vert="horz" lIns="91440" tIns="45720" rIns="91440" bIns="45720" rtlCol="0" anchor="ctr">
            <a:normAutofit fontScale="92500" lnSpcReduction="10000"/>
          </a:bodyPr>
          <a:lstStyle/>
          <a:p>
            <a:pPr marL="114300">
              <a:lnSpc>
                <a:spcPct val="110000"/>
              </a:lnSpc>
              <a:spcAft>
                <a:spcPts val="600"/>
              </a:spcAft>
            </a:pPr>
            <a:r>
              <a:rPr lang="en-US" sz="2400">
                <a:solidFill>
                  <a:srgbClr val="EE308D"/>
                </a:solidFill>
                <a:latin typeface="Montserrat" panose="00000500000000000000" pitchFamily="2" charset="0"/>
              </a:rPr>
              <a:t>“Kubernetes (K8s) is an open-source system for automating deployment, scaling, and management of containerized applications”</a:t>
            </a:r>
          </a:p>
          <a:p>
            <a:pPr marL="114300">
              <a:lnSpc>
                <a:spcPct val="110000"/>
              </a:lnSpc>
              <a:spcAft>
                <a:spcPts val="600"/>
              </a:spcAft>
            </a:pPr>
            <a:endParaRPr lang="en-US" sz="2000">
              <a:latin typeface="Montserrat" panose="00000500000000000000" pitchFamily="2" charset="0"/>
            </a:endParaRPr>
          </a:p>
          <a:p>
            <a:pPr marL="114300">
              <a:lnSpc>
                <a:spcPct val="110000"/>
              </a:lnSpc>
              <a:spcAft>
                <a:spcPts val="600"/>
              </a:spcAft>
            </a:pPr>
            <a:r>
              <a:rPr lang="vi-VN" sz="2000">
                <a:latin typeface="Montserrat" panose="00000500000000000000" pitchFamily="2" charset="0"/>
              </a:rPr>
              <a:t>“Kubernetes (K8s) là một hệ thống mã nguồn mở để tự động triển khai, mở rộng quy mô và quản lý các ứng dụng được đóng gói”</a:t>
            </a:r>
            <a:endParaRPr lang="en-US" sz="2000">
              <a:latin typeface="Montserrat" panose="00000500000000000000" pitchFamily="2" charset="0"/>
            </a:endParaRPr>
          </a:p>
        </p:txBody>
      </p:sp>
    </p:spTree>
    <p:extLst>
      <p:ext uri="{BB962C8B-B14F-4D97-AF65-F5344CB8AC3E}">
        <p14:creationId xmlns:p14="http://schemas.microsoft.com/office/powerpoint/2010/main" val="137426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C79075-1323-6947-9835-BA9F524D9813}"/>
              </a:ext>
            </a:extLst>
          </p:cNvPr>
          <p:cNvSpPr/>
          <p:nvPr/>
        </p:nvSpPr>
        <p:spPr>
          <a:xfrm>
            <a:off x="0" y="0"/>
            <a:ext cx="12192000" cy="613458"/>
          </a:xfrm>
          <a:prstGeom prst="rect">
            <a:avLst/>
          </a:prstGeom>
          <a:solidFill>
            <a:srgbClr val="20BF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Montserrat" panose="00000500000000000000" pitchFamily="2" charset="0"/>
              </a:rPr>
              <a:t>nginx.pod.yml</a:t>
            </a:r>
          </a:p>
        </p:txBody>
      </p:sp>
      <p:sp>
        <p:nvSpPr>
          <p:cNvPr id="5" name="Rectangle 4">
            <a:extLst>
              <a:ext uri="{FF2B5EF4-FFF2-40B4-BE49-F238E27FC236}">
                <a16:creationId xmlns:a16="http://schemas.microsoft.com/office/drawing/2014/main" id="{172BC53D-6DAC-79F7-F134-CDEED2063135}"/>
              </a:ext>
            </a:extLst>
          </p:cNvPr>
          <p:cNvSpPr/>
          <p:nvPr/>
        </p:nvSpPr>
        <p:spPr>
          <a:xfrm>
            <a:off x="0" y="613458"/>
            <a:ext cx="5578997" cy="6244542"/>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77913">
              <a:lnSpc>
                <a:spcPct val="150000"/>
              </a:lnSpc>
            </a:pPr>
            <a:r>
              <a:rPr lang="en-US" sz="2000">
                <a:solidFill>
                  <a:schemeClr val="bg1"/>
                </a:solidFill>
                <a:latin typeface="Montserrat" panose="00000500000000000000" pitchFamily="2" charset="0"/>
              </a:rPr>
              <a:t>apiVersion: v1</a:t>
            </a:r>
          </a:p>
          <a:p>
            <a:pPr marL="1077913">
              <a:lnSpc>
                <a:spcPct val="150000"/>
              </a:lnSpc>
            </a:pPr>
            <a:r>
              <a:rPr lang="en-US" sz="2000">
                <a:solidFill>
                  <a:schemeClr val="bg1"/>
                </a:solidFill>
                <a:latin typeface="Montserrat" panose="00000500000000000000" pitchFamily="2" charset="0"/>
              </a:rPr>
              <a:t>kind: Pod</a:t>
            </a:r>
          </a:p>
          <a:p>
            <a:pPr marL="1077913">
              <a:lnSpc>
                <a:spcPct val="150000"/>
              </a:lnSpc>
            </a:pPr>
            <a:r>
              <a:rPr lang="en-US" sz="2000">
                <a:solidFill>
                  <a:schemeClr val="bg1"/>
                </a:solidFill>
                <a:latin typeface="Montserrat" panose="00000500000000000000" pitchFamily="2" charset="0"/>
              </a:rPr>
              <a:t>metadata:</a:t>
            </a:r>
          </a:p>
          <a:p>
            <a:pPr marL="1077913">
              <a:lnSpc>
                <a:spcPct val="150000"/>
              </a:lnSpc>
            </a:pPr>
            <a:r>
              <a:rPr lang="en-US" sz="2000">
                <a:solidFill>
                  <a:schemeClr val="bg1"/>
                </a:solidFill>
                <a:latin typeface="Montserrat" panose="00000500000000000000" pitchFamily="2" charset="0"/>
              </a:rPr>
              <a:t>	name: my-nginx</a:t>
            </a:r>
          </a:p>
          <a:p>
            <a:pPr marL="1077913">
              <a:lnSpc>
                <a:spcPct val="150000"/>
              </a:lnSpc>
            </a:pPr>
            <a:r>
              <a:rPr lang="en-US" sz="2000">
                <a:solidFill>
                  <a:schemeClr val="bg1"/>
                </a:solidFill>
                <a:latin typeface="Montserrat" panose="00000500000000000000" pitchFamily="2" charset="0"/>
              </a:rPr>
              <a:t>spec:</a:t>
            </a:r>
          </a:p>
          <a:p>
            <a:pPr marL="1077913">
              <a:lnSpc>
                <a:spcPct val="150000"/>
              </a:lnSpc>
            </a:pPr>
            <a:r>
              <a:rPr lang="en-US" sz="2000">
                <a:solidFill>
                  <a:schemeClr val="bg1"/>
                </a:solidFill>
                <a:latin typeface="Montserrat" panose="00000500000000000000" pitchFamily="2" charset="0"/>
              </a:rPr>
              <a:t>	containers:</a:t>
            </a:r>
          </a:p>
          <a:p>
            <a:pPr marL="1077913">
              <a:lnSpc>
                <a:spcPct val="150000"/>
              </a:lnSpc>
            </a:pPr>
            <a:r>
              <a:rPr lang="en-US" sz="2000">
                <a:solidFill>
                  <a:schemeClr val="bg1"/>
                </a:solidFill>
                <a:latin typeface="Montserrat" panose="00000500000000000000" pitchFamily="2" charset="0"/>
              </a:rPr>
              <a:t>	- name: my-nginx</a:t>
            </a:r>
          </a:p>
          <a:p>
            <a:pPr marL="1077913">
              <a:lnSpc>
                <a:spcPct val="150000"/>
              </a:lnSpc>
            </a:pPr>
            <a:r>
              <a:rPr lang="en-US" sz="2000">
                <a:solidFill>
                  <a:schemeClr val="bg1"/>
                </a:solidFill>
                <a:latin typeface="Montserrat" panose="00000500000000000000" pitchFamily="2" charset="0"/>
              </a:rPr>
              <a:t>		image: nginx:alpine</a:t>
            </a:r>
          </a:p>
          <a:p>
            <a:pPr marL="1077913">
              <a:lnSpc>
                <a:spcPct val="150000"/>
              </a:lnSpc>
            </a:pPr>
            <a:endParaRPr lang="en-US" sz="2000">
              <a:solidFill>
                <a:schemeClr val="bg1"/>
              </a:solidFill>
              <a:latin typeface="Montserrat" panose="00000500000000000000" pitchFamily="2" charset="0"/>
            </a:endParaRPr>
          </a:p>
          <a:p>
            <a:pPr marL="1077913">
              <a:lnSpc>
                <a:spcPct val="150000"/>
              </a:lnSpc>
            </a:pPr>
            <a:endParaRPr lang="en-US" sz="2000">
              <a:solidFill>
                <a:schemeClr val="bg1"/>
              </a:solidFill>
              <a:latin typeface="Montserrat" panose="00000500000000000000" pitchFamily="2" charset="0"/>
            </a:endParaRPr>
          </a:p>
          <a:p>
            <a:pPr marL="1077913">
              <a:lnSpc>
                <a:spcPct val="150000"/>
              </a:lnSpc>
            </a:pPr>
            <a:endParaRPr lang="en-US" sz="2000">
              <a:solidFill>
                <a:schemeClr val="bg1"/>
              </a:solidFill>
              <a:latin typeface="Montserrat" panose="00000500000000000000" pitchFamily="2" charset="0"/>
            </a:endParaRPr>
          </a:p>
        </p:txBody>
      </p:sp>
      <p:sp>
        <p:nvSpPr>
          <p:cNvPr id="6" name="TextBox 5">
            <a:extLst>
              <a:ext uri="{FF2B5EF4-FFF2-40B4-BE49-F238E27FC236}">
                <a16:creationId xmlns:a16="http://schemas.microsoft.com/office/drawing/2014/main" id="{A3FA9028-DAD8-2FC3-36C2-BCE56CFB8F7D}"/>
              </a:ext>
            </a:extLst>
          </p:cNvPr>
          <p:cNvSpPr txBox="1"/>
          <p:nvPr/>
        </p:nvSpPr>
        <p:spPr>
          <a:xfrm>
            <a:off x="6096000" y="1238490"/>
            <a:ext cx="3510898" cy="400110"/>
          </a:xfrm>
          <a:prstGeom prst="rect">
            <a:avLst/>
          </a:prstGeom>
          <a:noFill/>
        </p:spPr>
        <p:txBody>
          <a:bodyPr wrap="none" rtlCol="0">
            <a:spAutoFit/>
          </a:bodyPr>
          <a:lstStyle/>
          <a:p>
            <a:r>
              <a:rPr lang="en-US" sz="2000">
                <a:latin typeface="Montserrat" panose="00000500000000000000" pitchFamily="2" charset="0"/>
              </a:rPr>
              <a:t>◄ Kubernetes API version</a:t>
            </a:r>
          </a:p>
        </p:txBody>
      </p:sp>
      <p:cxnSp>
        <p:nvCxnSpPr>
          <p:cNvPr id="8" name="Straight Connector 7">
            <a:extLst>
              <a:ext uri="{FF2B5EF4-FFF2-40B4-BE49-F238E27FC236}">
                <a16:creationId xmlns:a16="http://schemas.microsoft.com/office/drawing/2014/main" id="{75E8B718-3721-7444-0366-0909798F3FD1}"/>
              </a:ext>
            </a:extLst>
          </p:cNvPr>
          <p:cNvCxnSpPr/>
          <p:nvPr/>
        </p:nvCxnSpPr>
        <p:spPr>
          <a:xfrm>
            <a:off x="1261641" y="1620456"/>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5723FC-D535-1F4D-F175-6F7DDAE93C24}"/>
              </a:ext>
            </a:extLst>
          </p:cNvPr>
          <p:cNvCxnSpPr/>
          <p:nvPr/>
        </p:nvCxnSpPr>
        <p:spPr>
          <a:xfrm>
            <a:off x="1338804" y="2071641"/>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7CAA449-95D5-178D-9FBF-990F80875D71}"/>
              </a:ext>
            </a:extLst>
          </p:cNvPr>
          <p:cNvSpPr txBox="1"/>
          <p:nvPr/>
        </p:nvSpPr>
        <p:spPr>
          <a:xfrm>
            <a:off x="6095998" y="1725767"/>
            <a:ext cx="5801834" cy="400110"/>
          </a:xfrm>
          <a:prstGeom prst="rect">
            <a:avLst/>
          </a:prstGeom>
          <a:noFill/>
        </p:spPr>
        <p:txBody>
          <a:bodyPr wrap="square" rtlCol="0">
            <a:spAutoFit/>
          </a:bodyPr>
          <a:lstStyle/>
          <a:p>
            <a:r>
              <a:rPr lang="en-US" sz="2000">
                <a:latin typeface="Montserrat" panose="00000500000000000000" pitchFamily="2" charset="0"/>
              </a:rPr>
              <a:t>◄ Type of Kubernetes resource</a:t>
            </a:r>
          </a:p>
        </p:txBody>
      </p:sp>
      <p:cxnSp>
        <p:nvCxnSpPr>
          <p:cNvPr id="11" name="Straight Connector 10">
            <a:extLst>
              <a:ext uri="{FF2B5EF4-FFF2-40B4-BE49-F238E27FC236}">
                <a16:creationId xmlns:a16="http://schemas.microsoft.com/office/drawing/2014/main" id="{DDE94633-C1F2-2346-61DE-35305A6AD633}"/>
              </a:ext>
            </a:extLst>
          </p:cNvPr>
          <p:cNvCxnSpPr/>
          <p:nvPr/>
        </p:nvCxnSpPr>
        <p:spPr>
          <a:xfrm>
            <a:off x="1261641" y="3460185"/>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D7205E7-D604-2561-7E07-EEA12FEE17D1}"/>
              </a:ext>
            </a:extLst>
          </p:cNvPr>
          <p:cNvSpPr txBox="1"/>
          <p:nvPr/>
        </p:nvSpPr>
        <p:spPr>
          <a:xfrm>
            <a:off x="6095997" y="2793509"/>
            <a:ext cx="5482856" cy="707886"/>
          </a:xfrm>
          <a:prstGeom prst="rect">
            <a:avLst/>
          </a:prstGeom>
          <a:noFill/>
        </p:spPr>
        <p:txBody>
          <a:bodyPr wrap="square" rtlCol="0">
            <a:spAutoFit/>
          </a:bodyPr>
          <a:lstStyle/>
          <a:p>
            <a:pPr algn="just"/>
            <a:r>
              <a:rPr lang="en-US" sz="2000">
                <a:latin typeface="Montserrat" panose="00000500000000000000" pitchFamily="2" charset="0"/>
              </a:rPr>
              <a:t>◄ The spec/blueprint for the Pod</a:t>
            </a:r>
          </a:p>
          <a:p>
            <a:pPr algn="just"/>
            <a:r>
              <a:rPr lang="en-US" sz="2000">
                <a:latin typeface="Montserrat" panose="00000500000000000000" pitchFamily="2" charset="0"/>
              </a:rPr>
              <a:t>Thông số kỹ thuật/bản thiết kế cho Pod</a:t>
            </a:r>
          </a:p>
        </p:txBody>
      </p:sp>
      <p:sp>
        <p:nvSpPr>
          <p:cNvPr id="16" name="TextBox 15">
            <a:extLst>
              <a:ext uri="{FF2B5EF4-FFF2-40B4-BE49-F238E27FC236}">
                <a16:creationId xmlns:a16="http://schemas.microsoft.com/office/drawing/2014/main" id="{16A36C69-FA69-63D9-8CD6-C847FC6234C7}"/>
              </a:ext>
            </a:extLst>
          </p:cNvPr>
          <p:cNvSpPr txBox="1"/>
          <p:nvPr/>
        </p:nvSpPr>
        <p:spPr>
          <a:xfrm>
            <a:off x="6095997" y="3592892"/>
            <a:ext cx="5057553" cy="707886"/>
          </a:xfrm>
          <a:prstGeom prst="rect">
            <a:avLst/>
          </a:prstGeom>
          <a:noFill/>
        </p:spPr>
        <p:txBody>
          <a:bodyPr wrap="square" rtlCol="0">
            <a:spAutoFit/>
          </a:bodyPr>
          <a:lstStyle/>
          <a:p>
            <a:pPr algn="just"/>
            <a:r>
              <a:rPr lang="en-US" sz="2000">
                <a:latin typeface="Montserrat" panose="00000500000000000000" pitchFamily="2" charset="0"/>
              </a:rPr>
              <a:t>◄ Thông tin về các container sẽ chạy trong pod</a:t>
            </a:r>
          </a:p>
        </p:txBody>
      </p:sp>
      <p:cxnSp>
        <p:nvCxnSpPr>
          <p:cNvPr id="2" name="Straight Connector 1">
            <a:extLst>
              <a:ext uri="{FF2B5EF4-FFF2-40B4-BE49-F238E27FC236}">
                <a16:creationId xmlns:a16="http://schemas.microsoft.com/office/drawing/2014/main" id="{01F05EBD-3BEC-302D-0A3D-51DA32043E9F}"/>
              </a:ext>
            </a:extLst>
          </p:cNvPr>
          <p:cNvCxnSpPr/>
          <p:nvPr/>
        </p:nvCxnSpPr>
        <p:spPr>
          <a:xfrm>
            <a:off x="1338803" y="2543018"/>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8BB50C5-DA2D-0506-5656-D564A1A15183}"/>
              </a:ext>
            </a:extLst>
          </p:cNvPr>
          <p:cNvSpPr txBox="1"/>
          <p:nvPr/>
        </p:nvSpPr>
        <p:spPr>
          <a:xfrm>
            <a:off x="6095997" y="2176951"/>
            <a:ext cx="5801834" cy="400110"/>
          </a:xfrm>
          <a:prstGeom prst="rect">
            <a:avLst/>
          </a:prstGeom>
          <a:noFill/>
        </p:spPr>
        <p:txBody>
          <a:bodyPr wrap="square" rtlCol="0">
            <a:spAutoFit/>
          </a:bodyPr>
          <a:lstStyle/>
          <a:p>
            <a:r>
              <a:rPr lang="en-US" sz="2000">
                <a:latin typeface="Montserrat" panose="00000500000000000000" pitchFamily="2" charset="0"/>
              </a:rPr>
              <a:t>◄ Metadata about the Pod</a:t>
            </a:r>
          </a:p>
        </p:txBody>
      </p:sp>
      <p:cxnSp>
        <p:nvCxnSpPr>
          <p:cNvPr id="7" name="Straight Connector 6">
            <a:extLst>
              <a:ext uri="{FF2B5EF4-FFF2-40B4-BE49-F238E27FC236}">
                <a16:creationId xmlns:a16="http://schemas.microsoft.com/office/drawing/2014/main" id="{249B62F9-99DA-C933-B0EA-B336EDCDB268}"/>
              </a:ext>
            </a:extLst>
          </p:cNvPr>
          <p:cNvCxnSpPr/>
          <p:nvPr/>
        </p:nvCxnSpPr>
        <p:spPr>
          <a:xfrm>
            <a:off x="1261640" y="3920929"/>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E1A83DD-BBB1-1900-D672-A83A2B0C8B9A}"/>
              </a:ext>
            </a:extLst>
          </p:cNvPr>
          <p:cNvSpPr txBox="1"/>
          <p:nvPr/>
        </p:nvSpPr>
        <p:spPr>
          <a:xfrm>
            <a:off x="853120" y="92128"/>
            <a:ext cx="5779146"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Defining a Pod with YAML</a:t>
            </a:r>
          </a:p>
        </p:txBody>
      </p:sp>
    </p:spTree>
    <p:extLst>
      <p:ext uri="{BB962C8B-B14F-4D97-AF65-F5344CB8AC3E}">
        <p14:creationId xmlns:p14="http://schemas.microsoft.com/office/powerpoint/2010/main" val="3501302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8DF9E9-DDB6-BDBA-B034-A315C44A7C21}"/>
              </a:ext>
            </a:extLst>
          </p:cNvPr>
          <p:cNvSpPr txBox="1"/>
          <p:nvPr/>
        </p:nvSpPr>
        <p:spPr>
          <a:xfrm>
            <a:off x="997527" y="550718"/>
            <a:ext cx="10300950" cy="1569660"/>
          </a:xfrm>
          <a:prstGeom prst="rect">
            <a:avLst/>
          </a:prstGeom>
          <a:noFill/>
        </p:spPr>
        <p:txBody>
          <a:bodyPr wrap="square" rtlCol="0">
            <a:spAutoFit/>
          </a:bodyPr>
          <a:lstStyle/>
          <a:p>
            <a:r>
              <a:rPr lang="en-US" sz="2800">
                <a:latin typeface="Montserrat" panose="00000500000000000000" pitchFamily="2" charset="0"/>
                <a:cs typeface="Mongolian Baiti" panose="03000500000000000000" pitchFamily="66" charset="0"/>
              </a:rPr>
              <a:t>Tạo một Pod bằng YAML</a:t>
            </a:r>
          </a:p>
          <a:p>
            <a:endParaRPr lang="en-US" sz="2800">
              <a:latin typeface="Montserrat" panose="00000500000000000000" pitchFamily="2" charset="0"/>
              <a:cs typeface="Mongolian Baiti" panose="03000500000000000000" pitchFamily="66" charset="0"/>
            </a:endParaRPr>
          </a:p>
          <a:p>
            <a:r>
              <a:rPr lang="en-US" sz="2000">
                <a:latin typeface="Montserrat" panose="00000500000000000000" pitchFamily="2" charset="0"/>
              </a:rPr>
              <a:t>Để tạo một nhóm bằng YAML, hãy sử dụng </a:t>
            </a:r>
            <a:r>
              <a:rPr lang="en-US" sz="2000" b="1">
                <a:latin typeface="Montserrat" panose="00000500000000000000" pitchFamily="2" charset="0"/>
              </a:rPr>
              <a:t>kubectl create </a:t>
            </a:r>
            <a:r>
              <a:rPr lang="en-US" sz="2000">
                <a:latin typeface="Montserrat" panose="00000500000000000000" pitchFamily="2" charset="0"/>
              </a:rPr>
              <a:t>cùng với </a:t>
            </a:r>
            <a:r>
              <a:rPr lang="en-US" sz="2000" b="1">
                <a:latin typeface="Montserrat" panose="00000500000000000000" pitchFamily="2" charset="0"/>
              </a:rPr>
              <a:t>--filename </a:t>
            </a:r>
            <a:r>
              <a:rPr lang="en-US" sz="2000">
                <a:latin typeface="Montserrat" panose="00000500000000000000" pitchFamily="2" charset="0"/>
              </a:rPr>
              <a:t>hoặc </a:t>
            </a:r>
            <a:r>
              <a:rPr lang="en-US" sz="2000" b="1">
                <a:latin typeface="Montserrat" panose="00000500000000000000" pitchFamily="2" charset="0"/>
              </a:rPr>
              <a:t>-f</a:t>
            </a:r>
          </a:p>
        </p:txBody>
      </p:sp>
      <p:sp>
        <p:nvSpPr>
          <p:cNvPr id="3" name="Rectangle 2">
            <a:extLst>
              <a:ext uri="{FF2B5EF4-FFF2-40B4-BE49-F238E27FC236}">
                <a16:creationId xmlns:a16="http://schemas.microsoft.com/office/drawing/2014/main" id="{AF34B4D6-DDE4-5E1B-A5F3-454EC0E3C7D9}"/>
              </a:ext>
            </a:extLst>
          </p:cNvPr>
          <p:cNvSpPr/>
          <p:nvPr/>
        </p:nvSpPr>
        <p:spPr>
          <a:xfrm>
            <a:off x="0" y="2892056"/>
            <a:ext cx="12192000" cy="3965944"/>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77913"/>
            <a:r>
              <a:rPr lang="en-US" sz="2400">
                <a:solidFill>
                  <a:srgbClr val="92D050"/>
                </a:solidFill>
                <a:latin typeface="Montserrat" panose="00000500000000000000" pitchFamily="2" charset="0"/>
              </a:rPr>
              <a:t># Thực hiện tạo "trial" và xác thực YAML</a:t>
            </a:r>
          </a:p>
          <a:p>
            <a:pPr marL="1077913"/>
            <a:r>
              <a:rPr lang="en-US" sz="2800">
                <a:latin typeface="Montserrat" panose="00000500000000000000" pitchFamily="2" charset="0"/>
              </a:rPr>
              <a:t>kubectl create -f file.pod.yml --dry-run --validate=true</a:t>
            </a:r>
          </a:p>
          <a:p>
            <a:pPr marL="1077913"/>
            <a:endParaRPr lang="en-US" sz="2800">
              <a:latin typeface="Montserrat" panose="00000500000000000000" pitchFamily="2" charset="0"/>
            </a:endParaRPr>
          </a:p>
          <a:p>
            <a:pPr marL="1077913"/>
            <a:r>
              <a:rPr lang="en-US" sz="2400">
                <a:solidFill>
                  <a:srgbClr val="92D050"/>
                </a:solidFill>
                <a:latin typeface="Montserrat" panose="00000500000000000000" pitchFamily="2" charset="0"/>
              </a:rPr>
              <a:t># Tạo một Pod từ YAML</a:t>
            </a:r>
          </a:p>
          <a:p>
            <a:pPr marL="1077913"/>
            <a:r>
              <a:rPr lang="en-US" sz="2400">
                <a:solidFill>
                  <a:srgbClr val="92D050"/>
                </a:solidFill>
                <a:latin typeface="Montserrat" panose="00000500000000000000" pitchFamily="2" charset="0"/>
              </a:rPr>
              <a:t># Sẽ báo lỗi nếu Pod đã tồn tại</a:t>
            </a:r>
          </a:p>
          <a:p>
            <a:pPr marL="1077913"/>
            <a:r>
              <a:rPr lang="en-US" sz="2800">
                <a:latin typeface="Montserrat" panose="00000500000000000000" pitchFamily="2" charset="0"/>
              </a:rPr>
              <a:t>kubectl create -f file.pod.yml</a:t>
            </a:r>
          </a:p>
        </p:txBody>
      </p:sp>
      <p:sp>
        <p:nvSpPr>
          <p:cNvPr id="5" name="Arrow: Down 4">
            <a:extLst>
              <a:ext uri="{FF2B5EF4-FFF2-40B4-BE49-F238E27FC236}">
                <a16:creationId xmlns:a16="http://schemas.microsoft.com/office/drawing/2014/main" id="{3C77794B-9637-A2BA-0558-2034211AFA69}"/>
              </a:ext>
            </a:extLst>
          </p:cNvPr>
          <p:cNvSpPr/>
          <p:nvPr/>
        </p:nvSpPr>
        <p:spPr>
          <a:xfrm>
            <a:off x="9509003" y="4779158"/>
            <a:ext cx="288098" cy="543630"/>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B37B73F-88B6-FCE1-3EBC-8D35587985AD}"/>
              </a:ext>
            </a:extLst>
          </p:cNvPr>
          <p:cNvSpPr/>
          <p:nvPr/>
        </p:nvSpPr>
        <p:spPr>
          <a:xfrm>
            <a:off x="8707337" y="5470355"/>
            <a:ext cx="1891430" cy="413359"/>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Montserrat" panose="00000500000000000000" pitchFamily="2" charset="0"/>
              </a:rPr>
              <a:t>Default value</a:t>
            </a:r>
          </a:p>
        </p:txBody>
      </p:sp>
      <p:sp>
        <p:nvSpPr>
          <p:cNvPr id="7" name="TextBox 6">
            <a:extLst>
              <a:ext uri="{FF2B5EF4-FFF2-40B4-BE49-F238E27FC236}">
                <a16:creationId xmlns:a16="http://schemas.microsoft.com/office/drawing/2014/main" id="{982D1D7B-A6EA-D72F-7B55-5E5E6ABF8422}"/>
              </a:ext>
            </a:extLst>
          </p:cNvPr>
          <p:cNvSpPr txBox="1"/>
          <p:nvPr/>
        </p:nvSpPr>
        <p:spPr>
          <a:xfrm>
            <a:off x="853120" y="92128"/>
            <a:ext cx="5779146"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Defining a Pod with YAML</a:t>
            </a:r>
          </a:p>
        </p:txBody>
      </p:sp>
    </p:spTree>
    <p:extLst>
      <p:ext uri="{BB962C8B-B14F-4D97-AF65-F5344CB8AC3E}">
        <p14:creationId xmlns:p14="http://schemas.microsoft.com/office/powerpoint/2010/main" val="4278218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8DF9E9-DDB6-BDBA-B034-A315C44A7C21}"/>
              </a:ext>
            </a:extLst>
          </p:cNvPr>
          <p:cNvSpPr txBox="1"/>
          <p:nvPr/>
        </p:nvSpPr>
        <p:spPr>
          <a:xfrm>
            <a:off x="997527" y="550718"/>
            <a:ext cx="10300950" cy="1569660"/>
          </a:xfrm>
          <a:prstGeom prst="rect">
            <a:avLst/>
          </a:prstGeom>
          <a:noFill/>
        </p:spPr>
        <p:txBody>
          <a:bodyPr wrap="square" rtlCol="0">
            <a:spAutoFit/>
          </a:bodyPr>
          <a:lstStyle/>
          <a:p>
            <a:r>
              <a:rPr lang="en-US" sz="2800">
                <a:latin typeface="Montserrat" panose="00000500000000000000" pitchFamily="2" charset="0"/>
                <a:cs typeface="Mongolian Baiti" panose="03000500000000000000" pitchFamily="66" charset="0"/>
              </a:rPr>
              <a:t>Tạo hoặc áp dụng các thay đổi cho một Pod</a:t>
            </a:r>
          </a:p>
          <a:p>
            <a:endParaRPr lang="en-US" sz="2800">
              <a:latin typeface="Montserrat" panose="00000500000000000000" pitchFamily="2" charset="0"/>
              <a:cs typeface="Mongolian Baiti" panose="03000500000000000000" pitchFamily="66" charset="0"/>
            </a:endParaRPr>
          </a:p>
          <a:p>
            <a:r>
              <a:rPr lang="en-US" sz="2000">
                <a:latin typeface="Montserrat" panose="00000500000000000000" pitchFamily="2" charset="0"/>
              </a:rPr>
              <a:t>Để tạo hoặc áp dụng các thay đổi cho pod bằng YAML, hãy sử dụng lệnh </a:t>
            </a:r>
            <a:r>
              <a:rPr lang="en-US" sz="2000" b="1">
                <a:latin typeface="Montserrat" panose="00000500000000000000" pitchFamily="2" charset="0"/>
              </a:rPr>
              <a:t>kubectl apply </a:t>
            </a:r>
            <a:r>
              <a:rPr lang="en-US" sz="2000">
                <a:latin typeface="Montserrat" panose="00000500000000000000" pitchFamily="2" charset="0"/>
              </a:rPr>
              <a:t>bằng </a:t>
            </a:r>
            <a:r>
              <a:rPr lang="en-US" sz="2000" b="1">
                <a:latin typeface="Montserrat" panose="00000500000000000000" pitchFamily="2" charset="0"/>
              </a:rPr>
              <a:t>--filename </a:t>
            </a:r>
            <a:r>
              <a:rPr lang="en-US" sz="2000">
                <a:latin typeface="Montserrat" panose="00000500000000000000" pitchFamily="2" charset="0"/>
              </a:rPr>
              <a:t>hoặc </a:t>
            </a:r>
            <a:r>
              <a:rPr lang="en-US" sz="2000" b="1">
                <a:latin typeface="Montserrat" panose="00000500000000000000" pitchFamily="2" charset="0"/>
              </a:rPr>
              <a:t>-f</a:t>
            </a:r>
          </a:p>
        </p:txBody>
      </p:sp>
      <p:sp>
        <p:nvSpPr>
          <p:cNvPr id="3" name="Rectangle 2">
            <a:extLst>
              <a:ext uri="{FF2B5EF4-FFF2-40B4-BE49-F238E27FC236}">
                <a16:creationId xmlns:a16="http://schemas.microsoft.com/office/drawing/2014/main" id="{AF34B4D6-DDE4-5E1B-A5F3-454EC0E3C7D9}"/>
              </a:ext>
            </a:extLst>
          </p:cNvPr>
          <p:cNvSpPr/>
          <p:nvPr/>
        </p:nvSpPr>
        <p:spPr>
          <a:xfrm>
            <a:off x="0" y="2892056"/>
            <a:ext cx="12192000" cy="3965944"/>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77913"/>
            <a:r>
              <a:rPr lang="en-US" sz="2400">
                <a:solidFill>
                  <a:srgbClr val="92D050"/>
                </a:solidFill>
                <a:latin typeface="Montserrat" panose="00000500000000000000" pitchFamily="2" charset="0"/>
              </a:rPr>
              <a:t># Cách khác để tạo hoặc áp dụng các thay đổi cho một</a:t>
            </a:r>
          </a:p>
          <a:p>
            <a:pPr marL="1077913"/>
            <a:r>
              <a:rPr lang="en-US" sz="2400">
                <a:solidFill>
                  <a:srgbClr val="92D050"/>
                </a:solidFill>
                <a:latin typeface="Montserrat" panose="00000500000000000000" pitchFamily="2" charset="0"/>
              </a:rPr>
              <a:t># Pod from YAML</a:t>
            </a:r>
          </a:p>
          <a:p>
            <a:pPr marL="1077913"/>
            <a:r>
              <a:rPr lang="en-US" sz="2800">
                <a:latin typeface="Montserrat" panose="00000500000000000000" pitchFamily="2" charset="0"/>
              </a:rPr>
              <a:t>kubectl apply -f file.pod.yml</a:t>
            </a:r>
          </a:p>
          <a:p>
            <a:pPr marL="1077913"/>
            <a:endParaRPr lang="en-US" sz="2800">
              <a:latin typeface="Montserrat" panose="00000500000000000000" pitchFamily="2" charset="0"/>
            </a:endParaRPr>
          </a:p>
          <a:p>
            <a:pPr marL="1077913"/>
            <a:r>
              <a:rPr lang="en-US" sz="2400">
                <a:solidFill>
                  <a:srgbClr val="92D050"/>
                </a:solidFill>
                <a:latin typeface="Montserrat" panose="00000500000000000000" pitchFamily="2" charset="0"/>
              </a:rPr>
              <a:t># Use --save-config when you want to use</a:t>
            </a:r>
          </a:p>
          <a:p>
            <a:pPr marL="1077913"/>
            <a:r>
              <a:rPr lang="en-US" sz="2400">
                <a:solidFill>
                  <a:srgbClr val="92D050"/>
                </a:solidFill>
                <a:latin typeface="Montserrat" panose="00000500000000000000" pitchFamily="2" charset="0"/>
              </a:rPr>
              <a:t># kubectl apply in the future</a:t>
            </a:r>
          </a:p>
          <a:p>
            <a:pPr marL="1077913"/>
            <a:r>
              <a:rPr lang="en-US" sz="2800">
                <a:latin typeface="Montserrat" panose="00000500000000000000" pitchFamily="2" charset="0"/>
              </a:rPr>
              <a:t>kubectl create –f file.pod.yml --save-config</a:t>
            </a:r>
          </a:p>
        </p:txBody>
      </p:sp>
      <p:sp>
        <p:nvSpPr>
          <p:cNvPr id="5" name="Arrow: Down 4">
            <a:extLst>
              <a:ext uri="{FF2B5EF4-FFF2-40B4-BE49-F238E27FC236}">
                <a16:creationId xmlns:a16="http://schemas.microsoft.com/office/drawing/2014/main" id="{3C77794B-9637-A2BA-0558-2034211AFA69}"/>
              </a:ext>
            </a:extLst>
          </p:cNvPr>
          <p:cNvSpPr/>
          <p:nvPr/>
        </p:nvSpPr>
        <p:spPr>
          <a:xfrm rot="4135515">
            <a:off x="8543044" y="4788923"/>
            <a:ext cx="212153" cy="1568979"/>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B37B73F-88B6-FCE1-3EBC-8D35587985AD}"/>
              </a:ext>
            </a:extLst>
          </p:cNvPr>
          <p:cNvSpPr/>
          <p:nvPr/>
        </p:nvSpPr>
        <p:spPr>
          <a:xfrm>
            <a:off x="8366706" y="4341226"/>
            <a:ext cx="2931771" cy="851114"/>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latin typeface="Montserrat" panose="00000500000000000000" pitchFamily="2" charset="0"/>
              </a:rPr>
              <a:t>Lưu trữ các thuộc tính hiện tại trong</a:t>
            </a:r>
            <a:r>
              <a:rPr lang="en-US">
                <a:latin typeface="Montserrat" panose="00000500000000000000" pitchFamily="2" charset="0"/>
              </a:rPr>
              <a:t> resourced's annotations</a:t>
            </a:r>
          </a:p>
        </p:txBody>
      </p:sp>
      <p:sp>
        <p:nvSpPr>
          <p:cNvPr id="4" name="TextBox 3">
            <a:extLst>
              <a:ext uri="{FF2B5EF4-FFF2-40B4-BE49-F238E27FC236}">
                <a16:creationId xmlns:a16="http://schemas.microsoft.com/office/drawing/2014/main" id="{FE65F77F-5413-8350-3DCD-FFBAB594E5EB}"/>
              </a:ext>
            </a:extLst>
          </p:cNvPr>
          <p:cNvSpPr txBox="1"/>
          <p:nvPr/>
        </p:nvSpPr>
        <p:spPr>
          <a:xfrm>
            <a:off x="853120" y="92128"/>
            <a:ext cx="5779146"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Defining a Pod with YAML</a:t>
            </a:r>
          </a:p>
        </p:txBody>
      </p:sp>
    </p:spTree>
    <p:extLst>
      <p:ext uri="{BB962C8B-B14F-4D97-AF65-F5344CB8AC3E}">
        <p14:creationId xmlns:p14="http://schemas.microsoft.com/office/powerpoint/2010/main" val="28265631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C79075-1323-6947-9835-BA9F524D9813}"/>
              </a:ext>
            </a:extLst>
          </p:cNvPr>
          <p:cNvSpPr/>
          <p:nvPr/>
        </p:nvSpPr>
        <p:spPr>
          <a:xfrm>
            <a:off x="0" y="0"/>
            <a:ext cx="12192000" cy="613458"/>
          </a:xfrm>
          <a:prstGeom prst="rect">
            <a:avLst/>
          </a:prstGeom>
          <a:solidFill>
            <a:srgbClr val="20BF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Montserrat" panose="00000500000000000000" pitchFamily="2" charset="0"/>
              </a:rPr>
              <a:t>Using kubectl create --save-config</a:t>
            </a:r>
          </a:p>
        </p:txBody>
      </p:sp>
      <p:sp>
        <p:nvSpPr>
          <p:cNvPr id="5" name="Rectangle 4">
            <a:extLst>
              <a:ext uri="{FF2B5EF4-FFF2-40B4-BE49-F238E27FC236}">
                <a16:creationId xmlns:a16="http://schemas.microsoft.com/office/drawing/2014/main" id="{172BC53D-6DAC-79F7-F134-CDEED2063135}"/>
              </a:ext>
            </a:extLst>
          </p:cNvPr>
          <p:cNvSpPr/>
          <p:nvPr/>
        </p:nvSpPr>
        <p:spPr>
          <a:xfrm>
            <a:off x="0" y="613458"/>
            <a:ext cx="6932428" cy="6244542"/>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77913">
              <a:lnSpc>
                <a:spcPct val="150000"/>
              </a:lnSpc>
            </a:pPr>
            <a:r>
              <a:rPr lang="en-US" sz="2000">
                <a:solidFill>
                  <a:schemeClr val="bg1"/>
                </a:solidFill>
                <a:latin typeface="Montserrat" panose="00000500000000000000" pitchFamily="2" charset="0"/>
              </a:rPr>
              <a:t>apiVersion: v1</a:t>
            </a:r>
          </a:p>
          <a:p>
            <a:pPr marL="1077913">
              <a:lnSpc>
                <a:spcPct val="150000"/>
              </a:lnSpc>
            </a:pPr>
            <a:r>
              <a:rPr lang="en-US" sz="2000">
                <a:solidFill>
                  <a:schemeClr val="bg1"/>
                </a:solidFill>
                <a:latin typeface="Montserrat" panose="00000500000000000000" pitchFamily="2" charset="0"/>
              </a:rPr>
              <a:t>kind: Pod</a:t>
            </a:r>
          </a:p>
          <a:p>
            <a:pPr marL="1077913">
              <a:lnSpc>
                <a:spcPct val="150000"/>
              </a:lnSpc>
            </a:pPr>
            <a:r>
              <a:rPr lang="en-US" sz="2000">
                <a:solidFill>
                  <a:schemeClr val="bg1"/>
                </a:solidFill>
                <a:latin typeface="Montserrat" panose="00000500000000000000" pitchFamily="2" charset="0"/>
              </a:rPr>
              <a:t>metadata:</a:t>
            </a:r>
          </a:p>
          <a:p>
            <a:pPr marL="1077913">
              <a:lnSpc>
                <a:spcPct val="150000"/>
              </a:lnSpc>
            </a:pPr>
            <a:r>
              <a:rPr lang="en-US" sz="2000">
                <a:solidFill>
                  <a:schemeClr val="bg1"/>
                </a:solidFill>
                <a:latin typeface="Montserrat" panose="00000500000000000000" pitchFamily="2" charset="0"/>
              </a:rPr>
              <a:t>	annotations:</a:t>
            </a:r>
          </a:p>
          <a:p>
            <a:pPr marL="1077913">
              <a:lnSpc>
                <a:spcPct val="150000"/>
              </a:lnSpc>
            </a:pPr>
            <a:r>
              <a:rPr lang="en-US" sz="2000">
                <a:solidFill>
                  <a:schemeClr val="bg1"/>
                </a:solidFill>
                <a:latin typeface="Montserrat" panose="00000500000000000000" pitchFamily="2" charset="0"/>
              </a:rPr>
              <a:t>		kubectl.kubernetes.io/</a:t>
            </a:r>
          </a:p>
          <a:p>
            <a:pPr marL="1077913">
              <a:lnSpc>
                <a:spcPct val="150000"/>
              </a:lnSpc>
            </a:pPr>
            <a:r>
              <a:rPr lang="en-US" sz="2000">
                <a:solidFill>
                  <a:schemeClr val="bg1"/>
                </a:solidFill>
                <a:latin typeface="Montserrat" panose="00000500000000000000" pitchFamily="2" charset="0"/>
              </a:rPr>
              <a:t>		last-applied-configuration:</a:t>
            </a:r>
          </a:p>
          <a:p>
            <a:pPr marL="1077913">
              <a:lnSpc>
                <a:spcPct val="150000"/>
              </a:lnSpc>
            </a:pPr>
            <a:r>
              <a:rPr lang="en-US" sz="2000">
                <a:solidFill>
                  <a:schemeClr val="bg1"/>
                </a:solidFill>
                <a:latin typeface="Montserrat" panose="00000500000000000000" pitchFamily="2" charset="0"/>
              </a:rPr>
              <a:t>		{"apiVersion":"v1","kind":"Pod",</a:t>
            </a:r>
          </a:p>
          <a:p>
            <a:pPr marL="1077913">
              <a:lnSpc>
                <a:spcPct val="150000"/>
              </a:lnSpc>
            </a:pPr>
            <a:r>
              <a:rPr lang="en-US" sz="2000">
                <a:solidFill>
                  <a:schemeClr val="bg1"/>
                </a:solidFill>
                <a:latin typeface="Montserrat" panose="00000500000000000000" pitchFamily="2" charset="0"/>
              </a:rPr>
              <a:t>		 "metadata":{</a:t>
            </a:r>
          </a:p>
          <a:p>
            <a:pPr marL="1077913">
              <a:lnSpc>
                <a:spcPct val="150000"/>
              </a:lnSpc>
            </a:pPr>
            <a:r>
              <a:rPr lang="en-US" sz="2000">
                <a:solidFill>
                  <a:schemeClr val="bg1"/>
                </a:solidFill>
                <a:latin typeface="Montserrat" panose="00000500000000000000" pitchFamily="2" charset="0"/>
              </a:rPr>
              <a:t>			"name": "my-nginx"</a:t>
            </a:r>
          </a:p>
          <a:p>
            <a:pPr marL="1077913">
              <a:lnSpc>
                <a:spcPct val="150000"/>
              </a:lnSpc>
            </a:pPr>
            <a:r>
              <a:rPr lang="en-US" sz="2000">
                <a:solidFill>
                  <a:schemeClr val="bg1"/>
                </a:solidFill>
                <a:latin typeface="Montserrat" panose="00000500000000000000" pitchFamily="2" charset="0"/>
              </a:rPr>
              <a:t>			...</a:t>
            </a:r>
          </a:p>
          <a:p>
            <a:pPr marL="1077913">
              <a:lnSpc>
                <a:spcPct val="150000"/>
              </a:lnSpc>
            </a:pPr>
            <a:r>
              <a:rPr lang="en-US" sz="2000">
                <a:solidFill>
                  <a:schemeClr val="bg1"/>
                </a:solidFill>
                <a:latin typeface="Montserrat" panose="00000500000000000000" pitchFamily="2" charset="0"/>
              </a:rPr>
              <a:t>		}</a:t>
            </a:r>
          </a:p>
          <a:p>
            <a:pPr marL="1077913">
              <a:lnSpc>
                <a:spcPct val="150000"/>
              </a:lnSpc>
            </a:pPr>
            <a:r>
              <a:rPr lang="en-US" sz="2000">
                <a:solidFill>
                  <a:schemeClr val="bg1"/>
                </a:solidFill>
                <a:latin typeface="Montserrat" panose="00000500000000000000" pitchFamily="2" charset="0"/>
              </a:rPr>
              <a:t>	}</a:t>
            </a:r>
          </a:p>
          <a:p>
            <a:pPr marL="1077913">
              <a:lnSpc>
                <a:spcPct val="150000"/>
              </a:lnSpc>
            </a:pPr>
            <a:r>
              <a:rPr lang="en-US" sz="2000">
                <a:solidFill>
                  <a:schemeClr val="bg1"/>
                </a:solidFill>
                <a:latin typeface="Montserrat" panose="00000500000000000000" pitchFamily="2" charset="0"/>
              </a:rPr>
              <a:t>...</a:t>
            </a:r>
          </a:p>
        </p:txBody>
      </p:sp>
      <p:cxnSp>
        <p:nvCxnSpPr>
          <p:cNvPr id="11" name="Straight Connector 10">
            <a:extLst>
              <a:ext uri="{FF2B5EF4-FFF2-40B4-BE49-F238E27FC236}">
                <a16:creationId xmlns:a16="http://schemas.microsoft.com/office/drawing/2014/main" id="{DDE94633-C1F2-2346-61DE-35305A6AD633}"/>
              </a:ext>
            </a:extLst>
          </p:cNvPr>
          <p:cNvCxnSpPr/>
          <p:nvPr/>
        </p:nvCxnSpPr>
        <p:spPr>
          <a:xfrm>
            <a:off x="1338803" y="3088259"/>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D7205E7-D604-2561-7E07-EEA12FEE17D1}"/>
              </a:ext>
            </a:extLst>
          </p:cNvPr>
          <p:cNvSpPr txBox="1"/>
          <p:nvPr/>
        </p:nvSpPr>
        <p:spPr>
          <a:xfrm>
            <a:off x="7155710" y="2761115"/>
            <a:ext cx="5482856" cy="400110"/>
          </a:xfrm>
          <a:prstGeom prst="rect">
            <a:avLst/>
          </a:prstGeom>
          <a:noFill/>
        </p:spPr>
        <p:txBody>
          <a:bodyPr wrap="square" rtlCol="0">
            <a:spAutoFit/>
          </a:bodyPr>
          <a:lstStyle/>
          <a:p>
            <a:pPr algn="just"/>
            <a:r>
              <a:rPr lang="vi-VN" sz="2000">
                <a:latin typeface="Montserrat" panose="00000500000000000000" pitchFamily="2" charset="0"/>
              </a:rPr>
              <a:t>◄ Ví dụ về cấu hình đã lưu</a:t>
            </a:r>
            <a:endParaRPr lang="en-US" sz="2000">
              <a:latin typeface="Montserrat" panose="00000500000000000000" pitchFamily="2" charset="0"/>
            </a:endParaRPr>
          </a:p>
        </p:txBody>
      </p:sp>
      <p:sp>
        <p:nvSpPr>
          <p:cNvPr id="16" name="TextBox 15">
            <a:extLst>
              <a:ext uri="{FF2B5EF4-FFF2-40B4-BE49-F238E27FC236}">
                <a16:creationId xmlns:a16="http://schemas.microsoft.com/office/drawing/2014/main" id="{16A36C69-FA69-63D9-8CD6-C847FC6234C7}"/>
              </a:ext>
            </a:extLst>
          </p:cNvPr>
          <p:cNvSpPr txBox="1"/>
          <p:nvPr/>
        </p:nvSpPr>
        <p:spPr>
          <a:xfrm>
            <a:off x="6932428" y="3558681"/>
            <a:ext cx="5057553" cy="1323439"/>
          </a:xfrm>
          <a:prstGeom prst="rect">
            <a:avLst/>
          </a:prstGeom>
          <a:noFill/>
        </p:spPr>
        <p:txBody>
          <a:bodyPr wrap="square" rtlCol="0">
            <a:spAutoFit/>
          </a:bodyPr>
          <a:lstStyle/>
          <a:p>
            <a:pPr algn="just"/>
            <a:r>
              <a:rPr lang="vi-VN" sz="2000">
                <a:latin typeface="Montserrat" panose="00000500000000000000" pitchFamily="2" charset="0"/>
              </a:rPr>
              <a:t>◄ Việc có được tính năng này cho phép thực hiện các thay đổi tại chỗ đối với Pod trong tương lai bằng cách sử dụng kubectl apply</a:t>
            </a:r>
            <a:endParaRPr lang="en-US" sz="2000">
              <a:latin typeface="Montserrat" panose="00000500000000000000" pitchFamily="2" charset="0"/>
            </a:endParaRPr>
          </a:p>
        </p:txBody>
      </p:sp>
      <p:cxnSp>
        <p:nvCxnSpPr>
          <p:cNvPr id="2" name="Straight Connector 1">
            <a:extLst>
              <a:ext uri="{FF2B5EF4-FFF2-40B4-BE49-F238E27FC236}">
                <a16:creationId xmlns:a16="http://schemas.microsoft.com/office/drawing/2014/main" id="{01F05EBD-3BEC-302D-0A3D-51DA32043E9F}"/>
              </a:ext>
            </a:extLst>
          </p:cNvPr>
          <p:cNvCxnSpPr/>
          <p:nvPr/>
        </p:nvCxnSpPr>
        <p:spPr>
          <a:xfrm>
            <a:off x="1338803" y="2543018"/>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8BB50C5-DA2D-0506-5656-D564A1A15183}"/>
              </a:ext>
            </a:extLst>
          </p:cNvPr>
          <p:cNvSpPr txBox="1"/>
          <p:nvPr/>
        </p:nvSpPr>
        <p:spPr>
          <a:xfrm>
            <a:off x="7155710" y="1527355"/>
            <a:ext cx="4813008" cy="1015663"/>
          </a:xfrm>
          <a:prstGeom prst="rect">
            <a:avLst/>
          </a:prstGeom>
          <a:noFill/>
        </p:spPr>
        <p:txBody>
          <a:bodyPr wrap="square" rtlCol="0">
            <a:spAutoFit/>
          </a:bodyPr>
          <a:lstStyle/>
          <a:p>
            <a:r>
              <a:rPr lang="en-US" sz="2000">
                <a:latin typeface="Montserrat" panose="00000500000000000000" pitchFamily="2" charset="0"/>
              </a:rPr>
              <a:t>◄ </a:t>
            </a:r>
            <a:r>
              <a:rPr lang="vi-VN" sz="2000">
                <a:latin typeface="Montserrat" panose="00000500000000000000" pitchFamily="2" charset="0"/>
              </a:rPr>
              <a:t>--save-config khiến cài đặt cấu hình của tài nguyên được lưu trong annotations</a:t>
            </a:r>
            <a:endParaRPr lang="en-US" sz="2000">
              <a:latin typeface="Montserrat" panose="00000500000000000000" pitchFamily="2" charset="0"/>
            </a:endParaRPr>
          </a:p>
        </p:txBody>
      </p:sp>
      <p:cxnSp>
        <p:nvCxnSpPr>
          <p:cNvPr id="7" name="Straight Connector 6">
            <a:extLst>
              <a:ext uri="{FF2B5EF4-FFF2-40B4-BE49-F238E27FC236}">
                <a16:creationId xmlns:a16="http://schemas.microsoft.com/office/drawing/2014/main" id="{249B62F9-99DA-C933-B0EA-B336EDCDB268}"/>
              </a:ext>
            </a:extLst>
          </p:cNvPr>
          <p:cNvCxnSpPr/>
          <p:nvPr/>
        </p:nvCxnSpPr>
        <p:spPr>
          <a:xfrm>
            <a:off x="1261640" y="3920929"/>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047892-2067-7425-78DC-A5CB5DE7F7C2}"/>
              </a:ext>
            </a:extLst>
          </p:cNvPr>
          <p:cNvSpPr txBox="1"/>
          <p:nvPr/>
        </p:nvSpPr>
        <p:spPr>
          <a:xfrm>
            <a:off x="7033437" y="5933282"/>
            <a:ext cx="5057553" cy="830997"/>
          </a:xfrm>
          <a:prstGeom prst="rect">
            <a:avLst/>
          </a:prstGeom>
          <a:noFill/>
        </p:spPr>
        <p:txBody>
          <a:bodyPr wrap="square" rtlCol="0">
            <a:spAutoFit/>
          </a:bodyPr>
          <a:lstStyle/>
          <a:p>
            <a:pPr algn="just"/>
            <a:r>
              <a:rPr lang="vi-VN" sz="1600">
                <a:latin typeface="Montserrat" panose="00000500000000000000" pitchFamily="2" charset="0"/>
              </a:rPr>
              <a:t>Các thay đổi tại chỗ/không gây gián đoạn cũng có thể được thực hiện đối với Pod bằng cách sử dụng kubectl edit hoặc kubectl patch.</a:t>
            </a:r>
            <a:endParaRPr lang="en-US" sz="1600">
              <a:latin typeface="Montserrat" panose="00000500000000000000" pitchFamily="2" charset="0"/>
            </a:endParaRPr>
          </a:p>
        </p:txBody>
      </p:sp>
      <p:sp>
        <p:nvSpPr>
          <p:cNvPr id="14" name="TextBox 13">
            <a:extLst>
              <a:ext uri="{FF2B5EF4-FFF2-40B4-BE49-F238E27FC236}">
                <a16:creationId xmlns:a16="http://schemas.microsoft.com/office/drawing/2014/main" id="{7365C4A3-8631-BBCE-4B68-009282B26012}"/>
              </a:ext>
            </a:extLst>
          </p:cNvPr>
          <p:cNvSpPr txBox="1"/>
          <p:nvPr/>
        </p:nvSpPr>
        <p:spPr>
          <a:xfrm>
            <a:off x="853120" y="92128"/>
            <a:ext cx="5779146"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Defining a Pod with YAML</a:t>
            </a:r>
          </a:p>
        </p:txBody>
      </p:sp>
    </p:spTree>
    <p:extLst>
      <p:ext uri="{BB962C8B-B14F-4D97-AF65-F5344CB8AC3E}">
        <p14:creationId xmlns:p14="http://schemas.microsoft.com/office/powerpoint/2010/main" val="31192580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8DF9E9-DDB6-BDBA-B034-A315C44A7C21}"/>
              </a:ext>
            </a:extLst>
          </p:cNvPr>
          <p:cNvSpPr txBox="1"/>
          <p:nvPr/>
        </p:nvSpPr>
        <p:spPr>
          <a:xfrm>
            <a:off x="997527" y="550718"/>
            <a:ext cx="10300950" cy="1261884"/>
          </a:xfrm>
          <a:prstGeom prst="rect">
            <a:avLst/>
          </a:prstGeom>
          <a:noFill/>
        </p:spPr>
        <p:txBody>
          <a:bodyPr wrap="square" rtlCol="0">
            <a:spAutoFit/>
          </a:bodyPr>
          <a:lstStyle/>
          <a:p>
            <a:r>
              <a:rPr lang="en-US" sz="2800">
                <a:latin typeface="Montserrat" panose="00000500000000000000" pitchFamily="2" charset="0"/>
                <a:cs typeface="Mongolian Baiti" panose="03000500000000000000" pitchFamily="66" charset="0"/>
              </a:rPr>
              <a:t>Deleting a Pod</a:t>
            </a:r>
          </a:p>
          <a:p>
            <a:endParaRPr lang="en-US" sz="2800">
              <a:latin typeface="Montserrat" panose="00000500000000000000" pitchFamily="2" charset="0"/>
              <a:cs typeface="Mongolian Baiti" panose="03000500000000000000" pitchFamily="66" charset="0"/>
            </a:endParaRPr>
          </a:p>
          <a:p>
            <a:r>
              <a:rPr lang="en-US" sz="2000">
                <a:latin typeface="Montserrat" panose="00000500000000000000" pitchFamily="2" charset="0"/>
              </a:rPr>
              <a:t>To delete a Pod use </a:t>
            </a:r>
            <a:r>
              <a:rPr lang="en-US" sz="2000" b="1">
                <a:latin typeface="Montserrat" panose="00000500000000000000" pitchFamily="2" charset="0"/>
              </a:rPr>
              <a:t>kubectl delete</a:t>
            </a:r>
          </a:p>
        </p:txBody>
      </p:sp>
      <p:sp>
        <p:nvSpPr>
          <p:cNvPr id="3" name="Rectangle 2">
            <a:extLst>
              <a:ext uri="{FF2B5EF4-FFF2-40B4-BE49-F238E27FC236}">
                <a16:creationId xmlns:a16="http://schemas.microsoft.com/office/drawing/2014/main" id="{AF34B4D6-DDE4-5E1B-A5F3-454EC0E3C7D9}"/>
              </a:ext>
            </a:extLst>
          </p:cNvPr>
          <p:cNvSpPr/>
          <p:nvPr/>
        </p:nvSpPr>
        <p:spPr>
          <a:xfrm>
            <a:off x="0" y="2892056"/>
            <a:ext cx="12192000" cy="3965944"/>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77913"/>
            <a:r>
              <a:rPr lang="en-US" sz="2400">
                <a:solidFill>
                  <a:srgbClr val="92D050"/>
                </a:solidFill>
                <a:latin typeface="Montserrat" panose="00000500000000000000" pitchFamily="2" charset="0"/>
              </a:rPr>
              <a:t># Delete Pod</a:t>
            </a:r>
          </a:p>
          <a:p>
            <a:pPr marL="1077913"/>
            <a:r>
              <a:rPr lang="en-US" sz="2800">
                <a:latin typeface="Montserrat" panose="00000500000000000000" pitchFamily="2" charset="0"/>
              </a:rPr>
              <a:t>kubectl delete pod [name-of-pod]</a:t>
            </a:r>
          </a:p>
          <a:p>
            <a:pPr marL="1077913"/>
            <a:endParaRPr lang="en-US" sz="2800">
              <a:latin typeface="Montserrat" panose="00000500000000000000" pitchFamily="2" charset="0"/>
            </a:endParaRPr>
          </a:p>
          <a:p>
            <a:pPr marL="1077913"/>
            <a:r>
              <a:rPr lang="en-US" sz="2400">
                <a:solidFill>
                  <a:srgbClr val="92D050"/>
                </a:solidFill>
                <a:latin typeface="Montserrat" panose="00000500000000000000" pitchFamily="2" charset="0"/>
              </a:rPr>
              <a:t># Delete Pod using YAML file that created it</a:t>
            </a:r>
          </a:p>
          <a:p>
            <a:pPr marL="1077913"/>
            <a:r>
              <a:rPr lang="en-US" sz="2800">
                <a:latin typeface="Montserrat" panose="00000500000000000000" pitchFamily="2" charset="0"/>
              </a:rPr>
              <a:t>kubectl delete –f file.pod.yml</a:t>
            </a:r>
          </a:p>
        </p:txBody>
      </p:sp>
      <p:sp>
        <p:nvSpPr>
          <p:cNvPr id="4" name="TextBox 3">
            <a:extLst>
              <a:ext uri="{FF2B5EF4-FFF2-40B4-BE49-F238E27FC236}">
                <a16:creationId xmlns:a16="http://schemas.microsoft.com/office/drawing/2014/main" id="{440AE7E7-2628-EE34-AB4F-1F1589A5BE9A}"/>
              </a:ext>
            </a:extLst>
          </p:cNvPr>
          <p:cNvSpPr txBox="1"/>
          <p:nvPr/>
        </p:nvSpPr>
        <p:spPr>
          <a:xfrm>
            <a:off x="853120" y="92128"/>
            <a:ext cx="5779146"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Defining a Pod with YAML</a:t>
            </a:r>
          </a:p>
        </p:txBody>
      </p:sp>
    </p:spTree>
    <p:extLst>
      <p:ext uri="{BB962C8B-B14F-4D97-AF65-F5344CB8AC3E}">
        <p14:creationId xmlns:p14="http://schemas.microsoft.com/office/powerpoint/2010/main" val="1364917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kubectl and YAML</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8247017" y="3153062"/>
            <a:ext cx="302768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2 - Create Pods</a:t>
            </a:r>
          </a:p>
        </p:txBody>
      </p:sp>
      <p:sp>
        <p:nvSpPr>
          <p:cNvPr id="2" name="TextBox 1">
            <a:extLst>
              <a:ext uri="{FF2B5EF4-FFF2-40B4-BE49-F238E27FC236}">
                <a16:creationId xmlns:a16="http://schemas.microsoft.com/office/drawing/2014/main" id="{D4085F60-57CF-7407-03E0-A231CCAE7528}"/>
              </a:ext>
            </a:extLst>
          </p:cNvPr>
          <p:cNvSpPr txBox="1"/>
          <p:nvPr/>
        </p:nvSpPr>
        <p:spPr>
          <a:xfrm>
            <a:off x="853120" y="92128"/>
            <a:ext cx="4862228"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kubectl and YAML</a:t>
            </a:r>
          </a:p>
        </p:txBody>
      </p:sp>
    </p:spTree>
    <p:extLst>
      <p:ext uri="{BB962C8B-B14F-4D97-AF65-F5344CB8AC3E}">
        <p14:creationId xmlns:p14="http://schemas.microsoft.com/office/powerpoint/2010/main" val="2005987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8DF9E9-DDB6-BDBA-B034-A315C44A7C21}"/>
              </a:ext>
            </a:extLst>
          </p:cNvPr>
          <p:cNvSpPr txBox="1"/>
          <p:nvPr/>
        </p:nvSpPr>
        <p:spPr>
          <a:xfrm>
            <a:off x="987135" y="4322748"/>
            <a:ext cx="10436601" cy="1138773"/>
          </a:xfrm>
          <a:prstGeom prst="rect">
            <a:avLst/>
          </a:prstGeom>
          <a:noFill/>
        </p:spPr>
        <p:txBody>
          <a:bodyPr wrap="square" rtlCol="0">
            <a:spAutoFit/>
          </a:bodyPr>
          <a:lstStyle/>
          <a:p>
            <a:r>
              <a:rPr lang="en-US" sz="2800">
                <a:latin typeface="Montserrat" panose="00000500000000000000" pitchFamily="2" charset="0"/>
                <a:cs typeface="Mongolian Baiti" panose="03000500000000000000" pitchFamily="66" charset="0"/>
              </a:rPr>
              <a:t>Tạo và kiểm tra Pod bằng kubectl</a:t>
            </a:r>
          </a:p>
          <a:p>
            <a:endParaRPr lang="en-US" sz="2000">
              <a:latin typeface="Montserrat" panose="00000500000000000000" pitchFamily="2" charset="0"/>
            </a:endParaRPr>
          </a:p>
          <a:p>
            <a:r>
              <a:rPr lang="vi-VN" sz="2000">
                <a:latin typeface="Montserrat" panose="00000500000000000000" pitchFamily="2" charset="0"/>
              </a:rPr>
              <a:t>Một số lệnh khác nhau có thể được sử dụng để tạo và sửa đổi Pod</a:t>
            </a:r>
            <a:endParaRPr lang="en-US" sz="2000">
              <a:latin typeface="Montserrat" panose="00000500000000000000" pitchFamily="2" charset="0"/>
            </a:endParaRPr>
          </a:p>
        </p:txBody>
      </p:sp>
      <p:sp>
        <p:nvSpPr>
          <p:cNvPr id="3" name="Rectangle 2">
            <a:extLst>
              <a:ext uri="{FF2B5EF4-FFF2-40B4-BE49-F238E27FC236}">
                <a16:creationId xmlns:a16="http://schemas.microsoft.com/office/drawing/2014/main" id="{AF34B4D6-DDE4-5E1B-A5F3-454EC0E3C7D9}"/>
              </a:ext>
            </a:extLst>
          </p:cNvPr>
          <p:cNvSpPr/>
          <p:nvPr/>
        </p:nvSpPr>
        <p:spPr>
          <a:xfrm>
            <a:off x="0" y="-1"/>
            <a:ext cx="12192000" cy="3813463"/>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52538">
              <a:lnSpc>
                <a:spcPct val="150000"/>
              </a:lnSpc>
            </a:pPr>
            <a:r>
              <a:rPr lang="en-US" sz="2000">
                <a:latin typeface="Montserrat" panose="00000500000000000000" pitchFamily="2" charset="0"/>
              </a:rPr>
              <a:t>kubectl create –f nginx.pod.yml --save-config</a:t>
            </a:r>
          </a:p>
          <a:p>
            <a:pPr marL="1252538">
              <a:lnSpc>
                <a:spcPct val="150000"/>
              </a:lnSpc>
            </a:pPr>
            <a:r>
              <a:rPr lang="en-US" sz="2000">
                <a:latin typeface="Montserrat" panose="00000500000000000000" pitchFamily="2" charset="0"/>
              </a:rPr>
              <a:t>kubectl describe pod [pod-name]</a:t>
            </a:r>
          </a:p>
          <a:p>
            <a:pPr marL="1252538">
              <a:lnSpc>
                <a:spcPct val="150000"/>
              </a:lnSpc>
            </a:pPr>
            <a:r>
              <a:rPr lang="en-US" sz="2000">
                <a:latin typeface="Montserrat" panose="00000500000000000000" pitchFamily="2" charset="0"/>
              </a:rPr>
              <a:t>kubectl apply –f nginx.pod.yml</a:t>
            </a:r>
          </a:p>
          <a:p>
            <a:pPr marL="1252538">
              <a:lnSpc>
                <a:spcPct val="150000"/>
              </a:lnSpc>
            </a:pPr>
            <a:r>
              <a:rPr lang="en-US" sz="2000">
                <a:latin typeface="Montserrat" panose="00000500000000000000" pitchFamily="2" charset="0"/>
              </a:rPr>
              <a:t>kubectl exec [pod-name] -it sh</a:t>
            </a:r>
          </a:p>
          <a:p>
            <a:pPr marL="1252538">
              <a:lnSpc>
                <a:spcPct val="150000"/>
              </a:lnSpc>
            </a:pPr>
            <a:r>
              <a:rPr lang="en-US" sz="2000">
                <a:latin typeface="Montserrat" panose="00000500000000000000" pitchFamily="2" charset="0"/>
              </a:rPr>
              <a:t>kubectl edit -f nginx.pod.yml</a:t>
            </a:r>
          </a:p>
          <a:p>
            <a:pPr marL="1252538">
              <a:lnSpc>
                <a:spcPct val="150000"/>
              </a:lnSpc>
            </a:pPr>
            <a:r>
              <a:rPr lang="en-US" sz="2000">
                <a:latin typeface="Montserrat" panose="00000500000000000000" pitchFamily="2" charset="0"/>
              </a:rPr>
              <a:t>kubectl delete –f nginx.pod.yml</a:t>
            </a:r>
          </a:p>
        </p:txBody>
      </p:sp>
      <p:sp>
        <p:nvSpPr>
          <p:cNvPr id="4" name="TextBox 3">
            <a:extLst>
              <a:ext uri="{FF2B5EF4-FFF2-40B4-BE49-F238E27FC236}">
                <a16:creationId xmlns:a16="http://schemas.microsoft.com/office/drawing/2014/main" id="{FBD804D8-ECE9-4EAC-8B2E-3CD2F2214379}"/>
              </a:ext>
            </a:extLst>
          </p:cNvPr>
          <p:cNvSpPr txBox="1"/>
          <p:nvPr/>
        </p:nvSpPr>
        <p:spPr>
          <a:xfrm>
            <a:off x="853120" y="92128"/>
            <a:ext cx="4475905"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Creating a Pod</a:t>
            </a:r>
          </a:p>
        </p:txBody>
      </p:sp>
      <p:sp>
        <p:nvSpPr>
          <p:cNvPr id="5" name="TextBox 4">
            <a:extLst>
              <a:ext uri="{FF2B5EF4-FFF2-40B4-BE49-F238E27FC236}">
                <a16:creationId xmlns:a16="http://schemas.microsoft.com/office/drawing/2014/main" id="{269C645D-F723-1013-4AC8-3071F19FE45F}"/>
              </a:ext>
            </a:extLst>
          </p:cNvPr>
          <p:cNvSpPr txBox="1"/>
          <p:nvPr/>
        </p:nvSpPr>
        <p:spPr>
          <a:xfrm>
            <a:off x="853120" y="92128"/>
            <a:ext cx="4862228"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kubectl and YAML</a:t>
            </a:r>
          </a:p>
        </p:txBody>
      </p:sp>
    </p:spTree>
    <p:extLst>
      <p:ext uri="{BB962C8B-B14F-4D97-AF65-F5344CB8AC3E}">
        <p14:creationId xmlns:p14="http://schemas.microsoft.com/office/powerpoint/2010/main" val="2640736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954010" y="1719886"/>
            <a:ext cx="9320687" cy="97171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pPr algn="r"/>
            <a:r>
              <a:rPr lang="en-US" b="1" kern="1200">
                <a:solidFill>
                  <a:schemeClr val="tx1"/>
                </a:solidFill>
                <a:latin typeface="Montserrat" panose="00000500000000000000" pitchFamily="2" charset="0"/>
              </a:rPr>
              <a:t>Pod Health</a:t>
            </a:r>
          </a:p>
        </p:txBody>
      </p:sp>
      <p:cxnSp>
        <p:nvCxnSpPr>
          <p:cNvPr id="12" name="Straight Connector 11">
            <a:extLst>
              <a:ext uri="{FF2B5EF4-FFF2-40B4-BE49-F238E27FC236}">
                <a16:creationId xmlns:a16="http://schemas.microsoft.com/office/drawing/2014/main" id="{C56DFFA3-D39A-D565-A14E-D2322C632C54}"/>
              </a:ext>
            </a:extLst>
          </p:cNvPr>
          <p:cNvCxnSpPr/>
          <p:nvPr/>
        </p:nvCxnSpPr>
        <p:spPr>
          <a:xfrm>
            <a:off x="1757680" y="2895600"/>
            <a:ext cx="9439384" cy="0"/>
          </a:xfrm>
          <a:prstGeom prst="line">
            <a:avLst/>
          </a:prstGeom>
          <a:ln w="50800">
            <a:gradFill>
              <a:gsLst>
                <a:gs pos="0">
                  <a:srgbClr val="EE308D"/>
                </a:gs>
                <a:gs pos="100000">
                  <a:srgbClr val="F0572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3D9C31-C5FA-32B3-BD12-BE303BF371E6}"/>
              </a:ext>
            </a:extLst>
          </p:cNvPr>
          <p:cNvSpPr txBox="1"/>
          <p:nvPr/>
        </p:nvSpPr>
        <p:spPr>
          <a:xfrm>
            <a:off x="8247017" y="3153062"/>
            <a:ext cx="3027680" cy="375918"/>
          </a:xfrm>
          <a:prstGeom prst="rect">
            <a:avLst/>
          </a:prstGeom>
          <a:effectLst>
            <a:glow rad="63500">
              <a:schemeClr val="accent3">
                <a:satMod val="175000"/>
                <a:alpha val="40000"/>
              </a:schemeClr>
            </a:glow>
          </a:effectLst>
        </p:spPr>
        <p:txBody>
          <a:bodyPr vert="horz" lIns="91440" tIns="45720" rIns="91440" bIns="45720" rtlCol="0" anchor="ctr">
            <a:normAutofit lnSpcReduction="10000"/>
          </a:bodyPr>
          <a:lstStyle/>
          <a:p>
            <a:pPr algn="ctr">
              <a:spcBef>
                <a:spcPct val="0"/>
              </a:spcBef>
              <a:spcAft>
                <a:spcPts val="600"/>
              </a:spcAft>
            </a:pPr>
            <a:r>
              <a:rPr lang="en-US" sz="2000" b="1" kern="1200">
                <a:solidFill>
                  <a:srgbClr val="FC145C"/>
                </a:solidFill>
                <a:latin typeface="Montserrat" panose="00000500000000000000" pitchFamily="2" charset="0"/>
                <a:ea typeface="+mj-ea"/>
                <a:cs typeface="+mj-cs"/>
              </a:rPr>
              <a:t>Part 2 - Create Pods</a:t>
            </a:r>
          </a:p>
        </p:txBody>
      </p:sp>
      <p:sp>
        <p:nvSpPr>
          <p:cNvPr id="2" name="TextBox 1">
            <a:extLst>
              <a:ext uri="{FF2B5EF4-FFF2-40B4-BE49-F238E27FC236}">
                <a16:creationId xmlns:a16="http://schemas.microsoft.com/office/drawing/2014/main" id="{D4085F60-57CF-7407-03E0-A231CCAE7528}"/>
              </a:ext>
            </a:extLst>
          </p:cNvPr>
          <p:cNvSpPr txBox="1"/>
          <p:nvPr/>
        </p:nvSpPr>
        <p:spPr>
          <a:xfrm>
            <a:off x="853120" y="92128"/>
            <a:ext cx="4047903"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Pod Health</a:t>
            </a:r>
          </a:p>
        </p:txBody>
      </p:sp>
    </p:spTree>
    <p:extLst>
      <p:ext uri="{BB962C8B-B14F-4D97-AF65-F5344CB8AC3E}">
        <p14:creationId xmlns:p14="http://schemas.microsoft.com/office/powerpoint/2010/main" val="2056932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4085F60-57CF-7407-03E0-A231CCAE7528}"/>
              </a:ext>
            </a:extLst>
          </p:cNvPr>
          <p:cNvSpPr txBox="1"/>
          <p:nvPr/>
        </p:nvSpPr>
        <p:spPr>
          <a:xfrm>
            <a:off x="853120" y="92128"/>
            <a:ext cx="4047903"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Pod Health</a:t>
            </a:r>
          </a:p>
        </p:txBody>
      </p:sp>
      <p:sp>
        <p:nvSpPr>
          <p:cNvPr id="10" name="TextBox 9">
            <a:extLst>
              <a:ext uri="{FF2B5EF4-FFF2-40B4-BE49-F238E27FC236}">
                <a16:creationId xmlns:a16="http://schemas.microsoft.com/office/drawing/2014/main" id="{0B3EFCF9-0468-338C-F399-C38E496C83D1}"/>
              </a:ext>
            </a:extLst>
          </p:cNvPr>
          <p:cNvSpPr txBox="1"/>
          <p:nvPr/>
        </p:nvSpPr>
        <p:spPr>
          <a:xfrm>
            <a:off x="2010705" y="529382"/>
            <a:ext cx="8249374" cy="369332"/>
          </a:xfrm>
          <a:prstGeom prst="rect">
            <a:avLst/>
          </a:prstGeom>
          <a:noFill/>
        </p:spPr>
        <p:txBody>
          <a:bodyPr wrap="none" rtlCol="0">
            <a:spAutoFit/>
          </a:bodyPr>
          <a:lstStyle/>
          <a:p>
            <a:pPr algn="ctr"/>
            <a:r>
              <a:rPr lang="en-US">
                <a:latin typeface="Montserrat" panose="00000500000000000000" pitchFamily="2" charset="0"/>
              </a:rPr>
              <a:t>Kubernetes dựa vào Probe để xác định tình trạng của vùng chứa Pod.</a:t>
            </a:r>
          </a:p>
        </p:txBody>
      </p:sp>
      <p:sp>
        <p:nvSpPr>
          <p:cNvPr id="11" name="Arrow: Down 10">
            <a:extLst>
              <a:ext uri="{FF2B5EF4-FFF2-40B4-BE49-F238E27FC236}">
                <a16:creationId xmlns:a16="http://schemas.microsoft.com/office/drawing/2014/main" id="{B67E6366-E279-3AE9-4EDE-DB4E8FCAF250}"/>
              </a:ext>
            </a:extLst>
          </p:cNvPr>
          <p:cNvSpPr/>
          <p:nvPr/>
        </p:nvSpPr>
        <p:spPr>
          <a:xfrm>
            <a:off x="5897940" y="990829"/>
            <a:ext cx="374248" cy="953720"/>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71D476A-850A-9664-7AC0-67DE95C44302}"/>
              </a:ext>
            </a:extLst>
          </p:cNvPr>
          <p:cNvSpPr txBox="1"/>
          <p:nvPr/>
        </p:nvSpPr>
        <p:spPr>
          <a:xfrm>
            <a:off x="1286147" y="2036664"/>
            <a:ext cx="9698489" cy="369332"/>
          </a:xfrm>
          <a:prstGeom prst="rect">
            <a:avLst/>
          </a:prstGeom>
          <a:noFill/>
        </p:spPr>
        <p:txBody>
          <a:bodyPr wrap="none" rtlCol="0">
            <a:spAutoFit/>
          </a:bodyPr>
          <a:lstStyle/>
          <a:p>
            <a:pPr algn="ctr"/>
            <a:r>
              <a:rPr lang="en-US">
                <a:latin typeface="Montserrat" panose="00000500000000000000" pitchFamily="2" charset="0"/>
              </a:rPr>
              <a:t>A Probe </a:t>
            </a:r>
            <a:r>
              <a:rPr lang="vi-VN">
                <a:latin typeface="Montserrat" panose="00000500000000000000" pitchFamily="2" charset="0"/>
              </a:rPr>
              <a:t>là quá trình chẩn đoán được thực hiện định kỳ bởi kubelet trên Container.</a:t>
            </a:r>
            <a:endParaRPr lang="en-US">
              <a:latin typeface="Montserrat" panose="00000500000000000000" pitchFamily="2" charset="0"/>
            </a:endParaRPr>
          </a:p>
        </p:txBody>
      </p:sp>
      <p:sp>
        <p:nvSpPr>
          <p:cNvPr id="15" name="Arrow: Down 14">
            <a:extLst>
              <a:ext uri="{FF2B5EF4-FFF2-40B4-BE49-F238E27FC236}">
                <a16:creationId xmlns:a16="http://schemas.microsoft.com/office/drawing/2014/main" id="{14F51062-902B-AE2F-3A7E-6CEA2EF38E18}"/>
              </a:ext>
            </a:extLst>
          </p:cNvPr>
          <p:cNvSpPr/>
          <p:nvPr/>
        </p:nvSpPr>
        <p:spPr>
          <a:xfrm>
            <a:off x="5931374" y="2605639"/>
            <a:ext cx="374248" cy="953720"/>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3AB46E5-C560-BA29-8369-D07B571B061C}"/>
              </a:ext>
            </a:extLst>
          </p:cNvPr>
          <p:cNvSpPr txBox="1"/>
          <p:nvPr/>
        </p:nvSpPr>
        <p:spPr>
          <a:xfrm>
            <a:off x="4585811" y="3801187"/>
            <a:ext cx="3020379" cy="523220"/>
          </a:xfrm>
          <a:prstGeom prst="rect">
            <a:avLst/>
          </a:prstGeom>
          <a:noFill/>
        </p:spPr>
        <p:txBody>
          <a:bodyPr wrap="none" rtlCol="0">
            <a:spAutoFit/>
          </a:bodyPr>
          <a:lstStyle/>
          <a:p>
            <a:r>
              <a:rPr lang="en-US" sz="2800">
                <a:latin typeface="Montserrat" panose="00000500000000000000" pitchFamily="2" charset="0"/>
                <a:cs typeface="Mongolian Baiti" panose="03000500000000000000" pitchFamily="66" charset="0"/>
              </a:rPr>
              <a:t>Types of Probes</a:t>
            </a:r>
          </a:p>
        </p:txBody>
      </p:sp>
      <p:pic>
        <p:nvPicPr>
          <p:cNvPr id="20" name="Picture 19">
            <a:extLst>
              <a:ext uri="{FF2B5EF4-FFF2-40B4-BE49-F238E27FC236}">
                <a16:creationId xmlns:a16="http://schemas.microsoft.com/office/drawing/2014/main" id="{9DA3DC22-47EA-42D6-9A0B-2AAA218A562E}"/>
              </a:ext>
            </a:extLst>
          </p:cNvPr>
          <p:cNvPicPr>
            <a:picLocks noChangeAspect="1"/>
          </p:cNvPicPr>
          <p:nvPr/>
        </p:nvPicPr>
        <p:blipFill>
          <a:blip r:embed="rId2"/>
          <a:stretch>
            <a:fillRect/>
          </a:stretch>
        </p:blipFill>
        <p:spPr>
          <a:xfrm>
            <a:off x="3677572" y="4543395"/>
            <a:ext cx="4836856" cy="1765736"/>
          </a:xfrm>
          <a:prstGeom prst="rect">
            <a:avLst/>
          </a:prstGeom>
        </p:spPr>
      </p:pic>
      <p:sp>
        <p:nvSpPr>
          <p:cNvPr id="22" name="TextBox 21">
            <a:extLst>
              <a:ext uri="{FF2B5EF4-FFF2-40B4-BE49-F238E27FC236}">
                <a16:creationId xmlns:a16="http://schemas.microsoft.com/office/drawing/2014/main" id="{77BCCE07-1CA4-3274-DE67-8CFE287F0721}"/>
              </a:ext>
            </a:extLst>
          </p:cNvPr>
          <p:cNvSpPr txBox="1"/>
          <p:nvPr/>
        </p:nvSpPr>
        <p:spPr>
          <a:xfrm>
            <a:off x="3510392" y="6092474"/>
            <a:ext cx="5149344" cy="369332"/>
          </a:xfrm>
          <a:prstGeom prst="rect">
            <a:avLst/>
          </a:prstGeom>
          <a:noFill/>
        </p:spPr>
        <p:txBody>
          <a:bodyPr wrap="square">
            <a:spAutoFit/>
          </a:bodyPr>
          <a:lstStyle/>
          <a:p>
            <a:r>
              <a:rPr lang="en-US">
                <a:latin typeface="Montserrat" panose="00000500000000000000" pitchFamily="2" charset="0"/>
              </a:rPr>
              <a:t>Thăm dò sự sống	Thăm dò sẵn sàng</a:t>
            </a:r>
          </a:p>
        </p:txBody>
      </p:sp>
    </p:spTree>
    <p:extLst>
      <p:ext uri="{BB962C8B-B14F-4D97-AF65-F5344CB8AC3E}">
        <p14:creationId xmlns:p14="http://schemas.microsoft.com/office/powerpoint/2010/main" val="4266397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8F4307A-573D-2BE5-F329-B4E218F31E9A}"/>
              </a:ext>
            </a:extLst>
          </p:cNvPr>
          <p:cNvCxnSpPr>
            <a:cxnSpLocks/>
          </p:cNvCxnSpPr>
          <p:nvPr/>
        </p:nvCxnSpPr>
        <p:spPr>
          <a:xfrm>
            <a:off x="3488513" y="347241"/>
            <a:ext cx="0" cy="6123007"/>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662A197-4064-AC08-CBBA-BA5D5B810F03}"/>
              </a:ext>
            </a:extLst>
          </p:cNvPr>
          <p:cNvPicPr>
            <a:picLocks noChangeAspect="1"/>
          </p:cNvPicPr>
          <p:nvPr/>
        </p:nvPicPr>
        <p:blipFill>
          <a:blip r:embed="rId2"/>
          <a:stretch>
            <a:fillRect/>
          </a:stretch>
        </p:blipFill>
        <p:spPr>
          <a:xfrm>
            <a:off x="374285" y="2360903"/>
            <a:ext cx="2461473" cy="2095682"/>
          </a:xfrm>
          <a:prstGeom prst="rect">
            <a:avLst/>
          </a:prstGeom>
        </p:spPr>
      </p:pic>
      <p:sp>
        <p:nvSpPr>
          <p:cNvPr id="7" name="TextBox 6">
            <a:extLst>
              <a:ext uri="{FF2B5EF4-FFF2-40B4-BE49-F238E27FC236}">
                <a16:creationId xmlns:a16="http://schemas.microsoft.com/office/drawing/2014/main" id="{86F38DF2-484A-3FA0-41DC-1D33D2673937}"/>
              </a:ext>
            </a:extLst>
          </p:cNvPr>
          <p:cNvSpPr txBox="1"/>
          <p:nvPr/>
        </p:nvSpPr>
        <p:spPr>
          <a:xfrm>
            <a:off x="3796461" y="1207558"/>
            <a:ext cx="8021254" cy="4442883"/>
          </a:xfrm>
          <a:prstGeom prst="rect">
            <a:avLst/>
          </a:prstGeom>
          <a:noFill/>
        </p:spPr>
        <p:txBody>
          <a:bodyPr wrap="square" rtlCol="0">
            <a:spAutoFit/>
          </a:bodyPr>
          <a:lstStyle/>
          <a:p>
            <a:pPr>
              <a:lnSpc>
                <a:spcPct val="200000"/>
              </a:lnSpc>
            </a:pPr>
            <a:r>
              <a:rPr lang="vi-VN">
                <a:latin typeface="Montserrat" panose="00000500000000000000" pitchFamily="2" charset="0"/>
              </a:rPr>
              <a:t>Các đầu dò Liveness xác định xem Pod có khỏe mạnh và hoạt động như mong đợi hay không</a:t>
            </a:r>
            <a:r>
              <a:rPr lang="en-US">
                <a:latin typeface="Montserrat" panose="00000500000000000000" pitchFamily="2" charset="0"/>
              </a:rPr>
              <a:t>.</a:t>
            </a:r>
          </a:p>
          <a:p>
            <a:pPr>
              <a:lnSpc>
                <a:spcPct val="200000"/>
              </a:lnSpc>
            </a:pPr>
            <a:endParaRPr lang="vi-VN">
              <a:latin typeface="Montserrat" panose="00000500000000000000" pitchFamily="2" charset="0"/>
            </a:endParaRPr>
          </a:p>
          <a:p>
            <a:pPr>
              <a:lnSpc>
                <a:spcPct val="200000"/>
              </a:lnSpc>
            </a:pPr>
            <a:r>
              <a:rPr lang="vi-VN">
                <a:latin typeface="Montserrat" panose="00000500000000000000" pitchFamily="2" charset="0"/>
              </a:rPr>
              <a:t>Thăm dò mức độ sẵn sàng xác định xem Pod có nhận được yêu cầu hay không</a:t>
            </a:r>
            <a:r>
              <a:rPr lang="en-US">
                <a:latin typeface="Montserrat" panose="00000500000000000000" pitchFamily="2" charset="0"/>
              </a:rPr>
              <a:t>.</a:t>
            </a:r>
          </a:p>
          <a:p>
            <a:pPr>
              <a:lnSpc>
                <a:spcPct val="200000"/>
              </a:lnSpc>
            </a:pPr>
            <a:endParaRPr lang="vi-VN">
              <a:latin typeface="Montserrat" panose="00000500000000000000" pitchFamily="2" charset="0"/>
            </a:endParaRPr>
          </a:p>
          <a:p>
            <a:pPr>
              <a:lnSpc>
                <a:spcPct val="200000"/>
              </a:lnSpc>
            </a:pPr>
            <a:r>
              <a:rPr lang="vi-VN">
                <a:latin typeface="Montserrat" panose="00000500000000000000" pitchFamily="2" charset="0"/>
              </a:rPr>
              <a:t>Các vùng chứa Pod bị lỗi được tạo lại theo mặc định (restartPolicy mặc định là Luôn luôn)</a:t>
            </a:r>
            <a:endParaRPr lang="en-US">
              <a:latin typeface="Montserrat" panose="00000500000000000000" pitchFamily="2" charset="0"/>
            </a:endParaRPr>
          </a:p>
        </p:txBody>
      </p:sp>
      <p:sp>
        <p:nvSpPr>
          <p:cNvPr id="8" name="TextBox 7">
            <a:extLst>
              <a:ext uri="{FF2B5EF4-FFF2-40B4-BE49-F238E27FC236}">
                <a16:creationId xmlns:a16="http://schemas.microsoft.com/office/drawing/2014/main" id="{93D7B99A-E21D-9E55-E342-BDC96F096904}"/>
              </a:ext>
            </a:extLst>
          </p:cNvPr>
          <p:cNvSpPr txBox="1"/>
          <p:nvPr/>
        </p:nvSpPr>
        <p:spPr>
          <a:xfrm>
            <a:off x="853120" y="92128"/>
            <a:ext cx="4047903"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Pod Health</a:t>
            </a:r>
          </a:p>
        </p:txBody>
      </p:sp>
    </p:spTree>
    <p:extLst>
      <p:ext uri="{BB962C8B-B14F-4D97-AF65-F5344CB8AC3E}">
        <p14:creationId xmlns:p14="http://schemas.microsoft.com/office/powerpoint/2010/main" val="139062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334BA3-1C37-55A1-3150-6F68030A3309}"/>
              </a:ext>
            </a:extLst>
          </p:cNvPr>
          <p:cNvSpPr txBox="1"/>
          <p:nvPr/>
        </p:nvSpPr>
        <p:spPr>
          <a:xfrm>
            <a:off x="853120" y="92128"/>
            <a:ext cx="5567550"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Tổng quan về Kubernetes</a:t>
            </a:r>
            <a:endParaRPr lang="en-US">
              <a:solidFill>
                <a:schemeClr val="tx1">
                  <a:alpha val="59000"/>
                </a:schemeClr>
              </a:solidFill>
              <a:latin typeface="Montserrat" panose="00000500000000000000" pitchFamily="2" charset="0"/>
            </a:endParaRPr>
          </a:p>
        </p:txBody>
      </p:sp>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5903D-3347-96DF-1147-37A6E24C76AC}"/>
              </a:ext>
            </a:extLst>
          </p:cNvPr>
          <p:cNvSpPr txBox="1"/>
          <p:nvPr/>
        </p:nvSpPr>
        <p:spPr>
          <a:xfrm>
            <a:off x="1282963" y="1238080"/>
            <a:ext cx="9849751" cy="78950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600"/>
              </a:spcAft>
              <a:defRPr sz="5400">
                <a:latin typeface="+mj-lt"/>
                <a:ea typeface="+mj-ea"/>
                <a:cs typeface="+mj-cs"/>
              </a:defRPr>
            </a:lvl1pPr>
          </a:lstStyle>
          <a:p>
            <a:r>
              <a:rPr lang="en-US" sz="4400" b="1" kern="1200">
                <a:solidFill>
                  <a:schemeClr val="tx1"/>
                </a:solidFill>
                <a:latin typeface="Montserrat" panose="00000500000000000000" pitchFamily="2" charset="0"/>
              </a:rPr>
              <a:t>Làm thế nào quản lý containers?</a:t>
            </a:r>
          </a:p>
        </p:txBody>
      </p:sp>
      <p:pic>
        <p:nvPicPr>
          <p:cNvPr id="12" name="Picture 11">
            <a:extLst>
              <a:ext uri="{FF2B5EF4-FFF2-40B4-BE49-F238E27FC236}">
                <a16:creationId xmlns:a16="http://schemas.microsoft.com/office/drawing/2014/main" id="{B36DC071-5739-5704-42BF-CE041404BBD8}"/>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946080" y="2489043"/>
            <a:ext cx="10544880" cy="3211946"/>
          </a:xfrm>
          <a:prstGeom prst="rect">
            <a:avLst/>
          </a:prstGeom>
        </p:spPr>
      </p:pic>
    </p:spTree>
    <p:extLst>
      <p:ext uri="{BB962C8B-B14F-4D97-AF65-F5344CB8AC3E}">
        <p14:creationId xmlns:p14="http://schemas.microsoft.com/office/powerpoint/2010/main" val="330560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F0FF69-5DB0-E98B-44F2-91319C19E0ED}"/>
              </a:ext>
            </a:extLst>
          </p:cNvPr>
          <p:cNvPicPr>
            <a:picLocks noChangeAspect="1"/>
          </p:cNvPicPr>
          <p:nvPr/>
        </p:nvPicPr>
        <p:blipFill>
          <a:blip r:embed="rId2"/>
          <a:stretch>
            <a:fillRect/>
          </a:stretch>
        </p:blipFill>
        <p:spPr>
          <a:xfrm>
            <a:off x="8864219" y="2038228"/>
            <a:ext cx="2911092" cy="2781541"/>
          </a:xfrm>
          <a:prstGeom prst="rect">
            <a:avLst/>
          </a:prstGeom>
        </p:spPr>
      </p:pic>
      <p:cxnSp>
        <p:nvCxnSpPr>
          <p:cNvPr id="6" name="Straight Connector 5">
            <a:extLst>
              <a:ext uri="{FF2B5EF4-FFF2-40B4-BE49-F238E27FC236}">
                <a16:creationId xmlns:a16="http://schemas.microsoft.com/office/drawing/2014/main" id="{30695424-A7E5-43D7-F0FA-C01E7164769E}"/>
              </a:ext>
            </a:extLst>
          </p:cNvPr>
          <p:cNvCxnSpPr>
            <a:cxnSpLocks/>
          </p:cNvCxnSpPr>
          <p:nvPr/>
        </p:nvCxnSpPr>
        <p:spPr>
          <a:xfrm>
            <a:off x="8486788" y="367496"/>
            <a:ext cx="0" cy="6123007"/>
          </a:xfrm>
          <a:prstGeom prst="line">
            <a:avLst/>
          </a:prstGeom>
          <a:ln w="79375">
            <a:gradFill>
              <a:gsLst>
                <a:gs pos="0">
                  <a:srgbClr val="F05724"/>
                </a:gs>
                <a:gs pos="100000">
                  <a:srgbClr val="EE308D"/>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3DECB9-1B7D-6AD7-353F-DE614181C487}"/>
              </a:ext>
            </a:extLst>
          </p:cNvPr>
          <p:cNvSpPr txBox="1"/>
          <p:nvPr/>
        </p:nvSpPr>
        <p:spPr>
          <a:xfrm>
            <a:off x="787078" y="752354"/>
            <a:ext cx="7766613" cy="5550879"/>
          </a:xfrm>
          <a:prstGeom prst="rect">
            <a:avLst/>
          </a:prstGeom>
          <a:noFill/>
        </p:spPr>
        <p:txBody>
          <a:bodyPr wrap="square" rtlCol="0">
            <a:spAutoFit/>
          </a:bodyPr>
          <a:lstStyle/>
          <a:p>
            <a:pPr>
              <a:lnSpc>
                <a:spcPct val="200000"/>
              </a:lnSpc>
            </a:pPr>
            <a:r>
              <a:rPr lang="vi-VN" b="1">
                <a:latin typeface="Montserrat" panose="00000500000000000000" pitchFamily="2" charset="0"/>
              </a:rPr>
              <a:t>ExecAction</a:t>
            </a:r>
            <a:r>
              <a:rPr lang="vi-VN">
                <a:latin typeface="Montserrat" panose="00000500000000000000" pitchFamily="2" charset="0"/>
              </a:rPr>
              <a:t> - Thực thi một hành động bên trong vùng chứa</a:t>
            </a:r>
            <a:r>
              <a:rPr lang="en-US">
                <a:latin typeface="Montserrat" panose="00000500000000000000" pitchFamily="2" charset="0"/>
              </a:rPr>
              <a:t>.</a:t>
            </a:r>
          </a:p>
          <a:p>
            <a:pPr>
              <a:lnSpc>
                <a:spcPct val="200000"/>
              </a:lnSpc>
            </a:pPr>
            <a:endParaRPr lang="vi-VN">
              <a:latin typeface="Montserrat" panose="00000500000000000000" pitchFamily="2" charset="0"/>
            </a:endParaRPr>
          </a:p>
          <a:p>
            <a:pPr>
              <a:lnSpc>
                <a:spcPct val="200000"/>
              </a:lnSpc>
            </a:pPr>
            <a:r>
              <a:rPr lang="vi-VN" b="1">
                <a:latin typeface="Montserrat" panose="00000500000000000000" pitchFamily="2" charset="0"/>
              </a:rPr>
              <a:t>TCPSocketActio</a:t>
            </a:r>
            <a:r>
              <a:rPr lang="vi-VN">
                <a:latin typeface="Montserrat" panose="00000500000000000000" pitchFamily="2" charset="0"/>
              </a:rPr>
              <a:t>n - TCP kiểm tra địa chỉ IP của vùng chứa trên một cổng được chỉ định</a:t>
            </a:r>
            <a:r>
              <a:rPr lang="en-US">
                <a:latin typeface="Montserrat" panose="00000500000000000000" pitchFamily="2" charset="0"/>
              </a:rPr>
              <a:t>.</a:t>
            </a:r>
          </a:p>
          <a:p>
            <a:pPr>
              <a:lnSpc>
                <a:spcPct val="200000"/>
              </a:lnSpc>
            </a:pPr>
            <a:endParaRPr lang="vi-VN">
              <a:latin typeface="Montserrat" panose="00000500000000000000" pitchFamily="2" charset="0"/>
            </a:endParaRPr>
          </a:p>
          <a:p>
            <a:pPr>
              <a:lnSpc>
                <a:spcPct val="200000"/>
              </a:lnSpc>
            </a:pPr>
            <a:r>
              <a:rPr lang="vi-VN" b="1">
                <a:latin typeface="Montserrat" panose="00000500000000000000" pitchFamily="2" charset="0"/>
              </a:rPr>
              <a:t>HTTPGetAction</a:t>
            </a:r>
            <a:r>
              <a:rPr lang="vi-VN">
                <a:latin typeface="Montserrat" panose="00000500000000000000" pitchFamily="2" charset="0"/>
              </a:rPr>
              <a:t> - Yêu cầu HTTP GET đối với vùng chứa</a:t>
            </a:r>
          </a:p>
          <a:p>
            <a:pPr>
              <a:lnSpc>
                <a:spcPct val="200000"/>
              </a:lnSpc>
            </a:pPr>
            <a:r>
              <a:rPr lang="vi-VN">
                <a:latin typeface="Montserrat" panose="00000500000000000000" pitchFamily="2" charset="0"/>
              </a:rPr>
              <a:t>Thăm dò có thể có kết quả sau:</a:t>
            </a:r>
          </a:p>
          <a:p>
            <a:pPr marL="809625" indent="-285750">
              <a:lnSpc>
                <a:spcPct val="200000"/>
              </a:lnSpc>
              <a:buFont typeface="Arial" panose="020B0604020202020204" pitchFamily="34" charset="0"/>
              <a:buChar char="•"/>
            </a:pPr>
            <a:r>
              <a:rPr lang="vi-VN">
                <a:latin typeface="Montserrat" panose="00000500000000000000" pitchFamily="2" charset="0"/>
              </a:rPr>
              <a:t>Success</a:t>
            </a:r>
          </a:p>
          <a:p>
            <a:pPr marL="809625" indent="-285750">
              <a:lnSpc>
                <a:spcPct val="200000"/>
              </a:lnSpc>
              <a:buFont typeface="Arial" panose="020B0604020202020204" pitchFamily="34" charset="0"/>
              <a:buChar char="•"/>
            </a:pPr>
            <a:r>
              <a:rPr lang="vi-VN">
                <a:latin typeface="Montserrat" panose="00000500000000000000" pitchFamily="2" charset="0"/>
              </a:rPr>
              <a:t>Failure</a:t>
            </a:r>
          </a:p>
          <a:p>
            <a:pPr marL="809625" indent="-285750">
              <a:lnSpc>
                <a:spcPct val="200000"/>
              </a:lnSpc>
              <a:buFont typeface="Arial" panose="020B0604020202020204" pitchFamily="34" charset="0"/>
              <a:buChar char="•"/>
            </a:pPr>
            <a:r>
              <a:rPr lang="vi-VN">
                <a:latin typeface="Montserrat" panose="00000500000000000000" pitchFamily="2" charset="0"/>
              </a:rPr>
              <a:t>Unknown</a:t>
            </a:r>
            <a:endParaRPr lang="en-US">
              <a:latin typeface="Montserrat" panose="00000500000000000000" pitchFamily="2" charset="0"/>
            </a:endParaRPr>
          </a:p>
        </p:txBody>
      </p:sp>
      <p:sp>
        <p:nvSpPr>
          <p:cNvPr id="8" name="TextBox 7">
            <a:extLst>
              <a:ext uri="{FF2B5EF4-FFF2-40B4-BE49-F238E27FC236}">
                <a16:creationId xmlns:a16="http://schemas.microsoft.com/office/drawing/2014/main" id="{39737711-ACAD-8BFC-FC38-A5F0767F2FFE}"/>
              </a:ext>
            </a:extLst>
          </p:cNvPr>
          <p:cNvSpPr txBox="1"/>
          <p:nvPr/>
        </p:nvSpPr>
        <p:spPr>
          <a:xfrm>
            <a:off x="853120" y="92128"/>
            <a:ext cx="4047903"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Pod Health</a:t>
            </a:r>
          </a:p>
        </p:txBody>
      </p:sp>
    </p:spTree>
    <p:extLst>
      <p:ext uri="{BB962C8B-B14F-4D97-AF65-F5344CB8AC3E}">
        <p14:creationId xmlns:p14="http://schemas.microsoft.com/office/powerpoint/2010/main" val="27190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C79075-1323-6947-9835-BA9F524D9813}"/>
              </a:ext>
            </a:extLst>
          </p:cNvPr>
          <p:cNvSpPr/>
          <p:nvPr/>
        </p:nvSpPr>
        <p:spPr>
          <a:xfrm>
            <a:off x="0" y="0"/>
            <a:ext cx="12192000" cy="613458"/>
          </a:xfrm>
          <a:prstGeom prst="rect">
            <a:avLst/>
          </a:prstGeom>
          <a:solidFill>
            <a:srgbClr val="20BF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Montserrat" panose="00000500000000000000" pitchFamily="2" charset="0"/>
              </a:rPr>
              <a:t>Defining an HTTP Liveness Probe</a:t>
            </a:r>
          </a:p>
        </p:txBody>
      </p:sp>
      <p:sp>
        <p:nvSpPr>
          <p:cNvPr id="5" name="Rectangle 4">
            <a:extLst>
              <a:ext uri="{FF2B5EF4-FFF2-40B4-BE49-F238E27FC236}">
                <a16:creationId xmlns:a16="http://schemas.microsoft.com/office/drawing/2014/main" id="{172BC53D-6DAC-79F7-F134-CDEED2063135}"/>
              </a:ext>
            </a:extLst>
          </p:cNvPr>
          <p:cNvSpPr/>
          <p:nvPr/>
        </p:nvSpPr>
        <p:spPr>
          <a:xfrm>
            <a:off x="0" y="613458"/>
            <a:ext cx="6932428" cy="6244542"/>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77913">
              <a:lnSpc>
                <a:spcPct val="150000"/>
              </a:lnSpc>
            </a:pPr>
            <a:r>
              <a:rPr lang="en-US" sz="1600">
                <a:solidFill>
                  <a:schemeClr val="bg1"/>
                </a:solidFill>
                <a:latin typeface="Montserrat" panose="00000500000000000000" pitchFamily="2" charset="0"/>
              </a:rPr>
              <a:t>apiVersion: v1</a:t>
            </a:r>
          </a:p>
          <a:p>
            <a:pPr marL="1077913">
              <a:lnSpc>
                <a:spcPct val="150000"/>
              </a:lnSpc>
            </a:pPr>
            <a:r>
              <a:rPr lang="en-US" sz="1600">
                <a:solidFill>
                  <a:schemeClr val="bg1"/>
                </a:solidFill>
                <a:latin typeface="Montserrat" panose="00000500000000000000" pitchFamily="2" charset="0"/>
              </a:rPr>
              <a:t>kind: Pod</a:t>
            </a:r>
          </a:p>
          <a:p>
            <a:pPr marL="1077913">
              <a:lnSpc>
                <a:spcPct val="150000"/>
              </a:lnSpc>
            </a:pPr>
            <a:r>
              <a:rPr lang="en-US" sz="1600">
                <a:solidFill>
                  <a:schemeClr val="bg1"/>
                </a:solidFill>
                <a:latin typeface="Montserrat" panose="00000500000000000000" pitchFamily="2" charset="0"/>
              </a:rPr>
              <a:t>...</a:t>
            </a:r>
          </a:p>
          <a:p>
            <a:pPr marL="1077913">
              <a:lnSpc>
                <a:spcPct val="150000"/>
              </a:lnSpc>
            </a:pPr>
            <a:r>
              <a:rPr lang="en-US" sz="1600">
                <a:solidFill>
                  <a:schemeClr val="bg1"/>
                </a:solidFill>
                <a:latin typeface="Montserrat" panose="00000500000000000000" pitchFamily="2" charset="0"/>
              </a:rPr>
              <a:t>spec:</a:t>
            </a:r>
          </a:p>
          <a:p>
            <a:pPr marL="1077913">
              <a:lnSpc>
                <a:spcPct val="150000"/>
              </a:lnSpc>
            </a:pPr>
            <a:r>
              <a:rPr lang="en-US" sz="1600">
                <a:solidFill>
                  <a:schemeClr val="bg1"/>
                </a:solidFill>
                <a:latin typeface="Montserrat" panose="00000500000000000000" pitchFamily="2" charset="0"/>
              </a:rPr>
              <a:t>	containers:</a:t>
            </a:r>
          </a:p>
          <a:p>
            <a:pPr marL="1077913">
              <a:lnSpc>
                <a:spcPct val="150000"/>
              </a:lnSpc>
            </a:pPr>
            <a:r>
              <a:rPr lang="en-US" sz="1600">
                <a:solidFill>
                  <a:schemeClr val="bg1"/>
                </a:solidFill>
                <a:latin typeface="Montserrat" panose="00000500000000000000" pitchFamily="2" charset="0"/>
              </a:rPr>
              <a:t>	- name: my-nginx</a:t>
            </a:r>
          </a:p>
          <a:p>
            <a:pPr marL="1077913">
              <a:lnSpc>
                <a:spcPct val="150000"/>
              </a:lnSpc>
            </a:pPr>
            <a:r>
              <a:rPr lang="en-US" sz="1600">
                <a:solidFill>
                  <a:schemeClr val="bg1"/>
                </a:solidFill>
                <a:latin typeface="Montserrat" panose="00000500000000000000" pitchFamily="2" charset="0"/>
              </a:rPr>
              <a:t>	  image: nginx:alpine</a:t>
            </a:r>
          </a:p>
          <a:p>
            <a:pPr marL="1077913">
              <a:lnSpc>
                <a:spcPct val="150000"/>
              </a:lnSpc>
            </a:pPr>
            <a:r>
              <a:rPr lang="en-US" sz="1600">
                <a:solidFill>
                  <a:schemeClr val="bg1"/>
                </a:solidFill>
                <a:latin typeface="Montserrat" panose="00000500000000000000" pitchFamily="2" charset="0"/>
              </a:rPr>
              <a:t>	  livenessProbe:</a:t>
            </a:r>
          </a:p>
          <a:p>
            <a:pPr marL="1077913">
              <a:lnSpc>
                <a:spcPct val="150000"/>
              </a:lnSpc>
            </a:pPr>
            <a:r>
              <a:rPr lang="en-US" sz="1600">
                <a:solidFill>
                  <a:schemeClr val="bg1"/>
                </a:solidFill>
                <a:latin typeface="Montserrat" panose="00000500000000000000" pitchFamily="2" charset="0"/>
              </a:rPr>
              <a:t>		httpGet:</a:t>
            </a:r>
          </a:p>
          <a:p>
            <a:pPr marL="1077913">
              <a:lnSpc>
                <a:spcPct val="150000"/>
              </a:lnSpc>
            </a:pPr>
            <a:r>
              <a:rPr lang="en-US" sz="1600">
                <a:solidFill>
                  <a:schemeClr val="bg1"/>
                </a:solidFill>
                <a:latin typeface="Montserrat" panose="00000500000000000000" pitchFamily="2" charset="0"/>
              </a:rPr>
              <a:t>			path: /index.html</a:t>
            </a:r>
          </a:p>
          <a:p>
            <a:pPr marL="1077913">
              <a:lnSpc>
                <a:spcPct val="150000"/>
              </a:lnSpc>
            </a:pPr>
            <a:r>
              <a:rPr lang="en-US" sz="1600">
                <a:solidFill>
                  <a:schemeClr val="bg1"/>
                </a:solidFill>
                <a:latin typeface="Montserrat" panose="00000500000000000000" pitchFamily="2" charset="0"/>
              </a:rPr>
              <a:t>			port: 80</a:t>
            </a:r>
          </a:p>
          <a:p>
            <a:pPr marL="1077913">
              <a:lnSpc>
                <a:spcPct val="150000"/>
              </a:lnSpc>
            </a:pPr>
            <a:r>
              <a:rPr lang="en-US" sz="1600">
                <a:solidFill>
                  <a:schemeClr val="bg1"/>
                </a:solidFill>
                <a:latin typeface="Montserrat" panose="00000500000000000000" pitchFamily="2" charset="0"/>
              </a:rPr>
              <a:t>		initialDelaySeconds: 15</a:t>
            </a:r>
          </a:p>
          <a:p>
            <a:pPr marL="1077913">
              <a:lnSpc>
                <a:spcPct val="150000"/>
              </a:lnSpc>
            </a:pPr>
            <a:r>
              <a:rPr lang="en-US" sz="1600">
                <a:solidFill>
                  <a:schemeClr val="bg1"/>
                </a:solidFill>
                <a:latin typeface="Montserrat" panose="00000500000000000000" pitchFamily="2" charset="0"/>
              </a:rPr>
              <a:t>		timeoutSeconds: 2</a:t>
            </a:r>
          </a:p>
          <a:p>
            <a:pPr marL="1077913">
              <a:lnSpc>
                <a:spcPct val="150000"/>
              </a:lnSpc>
            </a:pPr>
            <a:r>
              <a:rPr lang="en-US" sz="1600">
                <a:solidFill>
                  <a:schemeClr val="bg1"/>
                </a:solidFill>
                <a:latin typeface="Montserrat" panose="00000500000000000000" pitchFamily="2" charset="0"/>
              </a:rPr>
              <a:t>		periodSeconds: 5</a:t>
            </a:r>
          </a:p>
          <a:p>
            <a:pPr marL="1077913">
              <a:lnSpc>
                <a:spcPct val="150000"/>
              </a:lnSpc>
            </a:pPr>
            <a:r>
              <a:rPr lang="en-US" sz="1600">
                <a:solidFill>
                  <a:schemeClr val="bg1"/>
                </a:solidFill>
                <a:latin typeface="Montserrat" panose="00000500000000000000" pitchFamily="2" charset="0"/>
              </a:rPr>
              <a:t>		failureThreshold: 1</a:t>
            </a:r>
          </a:p>
        </p:txBody>
      </p:sp>
      <p:cxnSp>
        <p:nvCxnSpPr>
          <p:cNvPr id="11" name="Straight Connector 10">
            <a:extLst>
              <a:ext uri="{FF2B5EF4-FFF2-40B4-BE49-F238E27FC236}">
                <a16:creationId xmlns:a16="http://schemas.microsoft.com/office/drawing/2014/main" id="{DDE94633-C1F2-2346-61DE-35305A6AD633}"/>
              </a:ext>
            </a:extLst>
          </p:cNvPr>
          <p:cNvCxnSpPr/>
          <p:nvPr/>
        </p:nvCxnSpPr>
        <p:spPr>
          <a:xfrm>
            <a:off x="1639744" y="4627692"/>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6A36C69-FA69-63D9-8CD6-C847FC6234C7}"/>
              </a:ext>
            </a:extLst>
          </p:cNvPr>
          <p:cNvSpPr txBox="1"/>
          <p:nvPr/>
        </p:nvSpPr>
        <p:spPr>
          <a:xfrm>
            <a:off x="7221794" y="3573795"/>
            <a:ext cx="3932339" cy="400110"/>
          </a:xfrm>
          <a:prstGeom prst="rect">
            <a:avLst/>
          </a:prstGeom>
          <a:noFill/>
        </p:spPr>
        <p:txBody>
          <a:bodyPr wrap="square" rtlCol="0">
            <a:spAutoFit/>
          </a:bodyPr>
          <a:lstStyle/>
          <a:p>
            <a:pPr algn="just"/>
            <a:r>
              <a:rPr lang="vi-VN" sz="2000">
                <a:latin typeface="Montserrat" panose="00000500000000000000" pitchFamily="2" charset="0"/>
              </a:rPr>
              <a:t>◄ Define liveness probe</a:t>
            </a:r>
            <a:endParaRPr lang="en-US" sz="2000">
              <a:latin typeface="Montserrat" panose="00000500000000000000" pitchFamily="2" charset="0"/>
            </a:endParaRPr>
          </a:p>
        </p:txBody>
      </p:sp>
      <p:cxnSp>
        <p:nvCxnSpPr>
          <p:cNvPr id="2" name="Straight Connector 1">
            <a:extLst>
              <a:ext uri="{FF2B5EF4-FFF2-40B4-BE49-F238E27FC236}">
                <a16:creationId xmlns:a16="http://schemas.microsoft.com/office/drawing/2014/main" id="{01F05EBD-3BEC-302D-0A3D-51DA32043E9F}"/>
              </a:ext>
            </a:extLst>
          </p:cNvPr>
          <p:cNvCxnSpPr/>
          <p:nvPr/>
        </p:nvCxnSpPr>
        <p:spPr>
          <a:xfrm>
            <a:off x="1338805" y="5367241"/>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49B62F9-99DA-C933-B0EA-B336EDCDB268}"/>
              </a:ext>
            </a:extLst>
          </p:cNvPr>
          <p:cNvCxnSpPr/>
          <p:nvPr/>
        </p:nvCxnSpPr>
        <p:spPr>
          <a:xfrm>
            <a:off x="1512423" y="3932504"/>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E4727D-F647-2643-F78E-8DE98600C5F0}"/>
              </a:ext>
            </a:extLst>
          </p:cNvPr>
          <p:cNvSpPr txBox="1"/>
          <p:nvPr/>
        </p:nvSpPr>
        <p:spPr>
          <a:xfrm>
            <a:off x="0" y="-62603"/>
            <a:ext cx="4047903"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Pod Health</a:t>
            </a:r>
          </a:p>
        </p:txBody>
      </p:sp>
      <p:cxnSp>
        <p:nvCxnSpPr>
          <p:cNvPr id="9" name="Straight Connector 8">
            <a:extLst>
              <a:ext uri="{FF2B5EF4-FFF2-40B4-BE49-F238E27FC236}">
                <a16:creationId xmlns:a16="http://schemas.microsoft.com/office/drawing/2014/main" id="{AD7FB0EF-E2EF-EBA6-9B71-936CD9374415}"/>
              </a:ext>
            </a:extLst>
          </p:cNvPr>
          <p:cNvCxnSpPr/>
          <p:nvPr/>
        </p:nvCxnSpPr>
        <p:spPr>
          <a:xfrm>
            <a:off x="1801793" y="5739560"/>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F811F3-F752-8638-1FCC-F08755380104}"/>
              </a:ext>
            </a:extLst>
          </p:cNvPr>
          <p:cNvCxnSpPr/>
          <p:nvPr/>
        </p:nvCxnSpPr>
        <p:spPr>
          <a:xfrm>
            <a:off x="2023951" y="6111880"/>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6C2227E-74EF-2A5E-5119-88FA219BAC26}"/>
              </a:ext>
            </a:extLst>
          </p:cNvPr>
          <p:cNvCxnSpPr/>
          <p:nvPr/>
        </p:nvCxnSpPr>
        <p:spPr>
          <a:xfrm>
            <a:off x="1801793" y="6538213"/>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E9BC8DE-6483-87E6-9810-13166E615C2E}"/>
              </a:ext>
            </a:extLst>
          </p:cNvPr>
          <p:cNvSpPr txBox="1"/>
          <p:nvPr/>
        </p:nvSpPr>
        <p:spPr>
          <a:xfrm>
            <a:off x="7158135" y="4249515"/>
            <a:ext cx="4891111" cy="400110"/>
          </a:xfrm>
          <a:prstGeom prst="rect">
            <a:avLst/>
          </a:prstGeom>
          <a:noFill/>
        </p:spPr>
        <p:txBody>
          <a:bodyPr wrap="square" rtlCol="0">
            <a:spAutoFit/>
          </a:bodyPr>
          <a:lstStyle/>
          <a:p>
            <a:pPr algn="just"/>
            <a:r>
              <a:rPr lang="vi-VN" sz="2000">
                <a:latin typeface="Montserrat" panose="00000500000000000000" pitchFamily="2" charset="0"/>
              </a:rPr>
              <a:t>◄ Kiểm tra /index.html trên cổng 80</a:t>
            </a:r>
            <a:endParaRPr lang="en-US" sz="2000">
              <a:latin typeface="Montserrat" panose="00000500000000000000" pitchFamily="2" charset="0"/>
            </a:endParaRPr>
          </a:p>
        </p:txBody>
      </p:sp>
      <p:sp>
        <p:nvSpPr>
          <p:cNvPr id="18" name="TextBox 17">
            <a:extLst>
              <a:ext uri="{FF2B5EF4-FFF2-40B4-BE49-F238E27FC236}">
                <a16:creationId xmlns:a16="http://schemas.microsoft.com/office/drawing/2014/main" id="{A3C85D1E-4F74-292A-8F10-E22FD4D24D3C}"/>
              </a:ext>
            </a:extLst>
          </p:cNvPr>
          <p:cNvSpPr txBox="1"/>
          <p:nvPr/>
        </p:nvSpPr>
        <p:spPr>
          <a:xfrm>
            <a:off x="7158135" y="4991132"/>
            <a:ext cx="4891111" cy="400110"/>
          </a:xfrm>
          <a:prstGeom prst="rect">
            <a:avLst/>
          </a:prstGeom>
          <a:noFill/>
        </p:spPr>
        <p:txBody>
          <a:bodyPr wrap="square" rtlCol="0">
            <a:spAutoFit/>
          </a:bodyPr>
          <a:lstStyle/>
          <a:p>
            <a:pPr algn="just"/>
            <a:r>
              <a:rPr lang="vi-VN" sz="2000">
                <a:latin typeface="Montserrat" panose="00000500000000000000" pitchFamily="2" charset="0"/>
              </a:rPr>
              <a:t>◄ Đợi 15 giây</a:t>
            </a:r>
            <a:endParaRPr lang="en-US" sz="2000">
              <a:latin typeface="Montserrat" panose="00000500000000000000" pitchFamily="2" charset="0"/>
            </a:endParaRPr>
          </a:p>
        </p:txBody>
      </p:sp>
      <p:sp>
        <p:nvSpPr>
          <p:cNvPr id="19" name="TextBox 18">
            <a:extLst>
              <a:ext uri="{FF2B5EF4-FFF2-40B4-BE49-F238E27FC236}">
                <a16:creationId xmlns:a16="http://schemas.microsoft.com/office/drawing/2014/main" id="{27A52B4B-312E-9E29-1614-306F1ABD8A24}"/>
              </a:ext>
            </a:extLst>
          </p:cNvPr>
          <p:cNvSpPr txBox="1"/>
          <p:nvPr/>
        </p:nvSpPr>
        <p:spPr>
          <a:xfrm>
            <a:off x="7182245" y="5443935"/>
            <a:ext cx="4891111" cy="400110"/>
          </a:xfrm>
          <a:prstGeom prst="rect">
            <a:avLst/>
          </a:prstGeom>
          <a:noFill/>
        </p:spPr>
        <p:txBody>
          <a:bodyPr wrap="square" rtlCol="0">
            <a:spAutoFit/>
          </a:bodyPr>
          <a:lstStyle/>
          <a:p>
            <a:pPr algn="just"/>
            <a:r>
              <a:rPr lang="vi-VN" sz="2000">
                <a:latin typeface="Montserrat" panose="00000500000000000000" pitchFamily="2" charset="0"/>
              </a:rPr>
              <a:t>◄ Hết thời gian chờ sau 2 giây</a:t>
            </a:r>
            <a:endParaRPr lang="en-US" sz="2000">
              <a:latin typeface="Montserrat" panose="00000500000000000000" pitchFamily="2" charset="0"/>
            </a:endParaRPr>
          </a:p>
        </p:txBody>
      </p:sp>
      <p:sp>
        <p:nvSpPr>
          <p:cNvPr id="20" name="TextBox 19">
            <a:extLst>
              <a:ext uri="{FF2B5EF4-FFF2-40B4-BE49-F238E27FC236}">
                <a16:creationId xmlns:a16="http://schemas.microsoft.com/office/drawing/2014/main" id="{F86A35BB-EDDF-D344-F27F-373E696FFA54}"/>
              </a:ext>
            </a:extLst>
          </p:cNvPr>
          <p:cNvSpPr txBox="1"/>
          <p:nvPr/>
        </p:nvSpPr>
        <p:spPr>
          <a:xfrm>
            <a:off x="7182245" y="5816253"/>
            <a:ext cx="4891111" cy="400110"/>
          </a:xfrm>
          <a:prstGeom prst="rect">
            <a:avLst/>
          </a:prstGeom>
          <a:noFill/>
        </p:spPr>
        <p:txBody>
          <a:bodyPr wrap="square" rtlCol="0">
            <a:spAutoFit/>
          </a:bodyPr>
          <a:lstStyle/>
          <a:p>
            <a:pPr algn="just"/>
            <a:r>
              <a:rPr lang="vi-VN" sz="2000">
                <a:latin typeface="Montserrat" panose="00000500000000000000" pitchFamily="2" charset="0"/>
              </a:rPr>
              <a:t>◄ Kiểm tra 5 giây một lần</a:t>
            </a:r>
            <a:endParaRPr lang="en-US" sz="2000">
              <a:latin typeface="Montserrat" panose="00000500000000000000" pitchFamily="2" charset="0"/>
            </a:endParaRPr>
          </a:p>
        </p:txBody>
      </p:sp>
      <p:sp>
        <p:nvSpPr>
          <p:cNvPr id="22" name="TextBox 21">
            <a:extLst>
              <a:ext uri="{FF2B5EF4-FFF2-40B4-BE49-F238E27FC236}">
                <a16:creationId xmlns:a16="http://schemas.microsoft.com/office/drawing/2014/main" id="{787DAF9C-66B4-5A8B-404B-DC1F4148EFCC}"/>
              </a:ext>
            </a:extLst>
          </p:cNvPr>
          <p:cNvSpPr txBox="1"/>
          <p:nvPr/>
        </p:nvSpPr>
        <p:spPr>
          <a:xfrm>
            <a:off x="7182244" y="6216363"/>
            <a:ext cx="4891111" cy="707886"/>
          </a:xfrm>
          <a:prstGeom prst="rect">
            <a:avLst/>
          </a:prstGeom>
          <a:noFill/>
        </p:spPr>
        <p:txBody>
          <a:bodyPr wrap="square" rtlCol="0">
            <a:spAutoFit/>
          </a:bodyPr>
          <a:lstStyle/>
          <a:p>
            <a:pPr algn="just"/>
            <a:r>
              <a:rPr lang="vi-VN" sz="2000">
                <a:latin typeface="Montserrat" panose="00000500000000000000" pitchFamily="2" charset="0"/>
              </a:rPr>
              <a:t>◄ Cho phép 1 lần thất bại trước khi thất bại Pod</a:t>
            </a:r>
            <a:endParaRPr lang="en-US" sz="2000">
              <a:latin typeface="Montserrat" panose="00000500000000000000" pitchFamily="2" charset="0"/>
            </a:endParaRPr>
          </a:p>
        </p:txBody>
      </p:sp>
    </p:spTree>
    <p:extLst>
      <p:ext uri="{BB962C8B-B14F-4D97-AF65-F5344CB8AC3E}">
        <p14:creationId xmlns:p14="http://schemas.microsoft.com/office/powerpoint/2010/main" val="14773795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C79075-1323-6947-9835-BA9F524D9813}"/>
              </a:ext>
            </a:extLst>
          </p:cNvPr>
          <p:cNvSpPr/>
          <p:nvPr/>
        </p:nvSpPr>
        <p:spPr>
          <a:xfrm>
            <a:off x="0" y="0"/>
            <a:ext cx="12192000" cy="613458"/>
          </a:xfrm>
          <a:prstGeom prst="rect">
            <a:avLst/>
          </a:prstGeom>
          <a:solidFill>
            <a:srgbClr val="20BF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Montserrat" panose="00000500000000000000" pitchFamily="2" charset="0"/>
              </a:rPr>
              <a:t>Defining an ExecAction Liveness Probe</a:t>
            </a:r>
          </a:p>
        </p:txBody>
      </p:sp>
      <p:sp>
        <p:nvSpPr>
          <p:cNvPr id="5" name="Rectangle 4">
            <a:extLst>
              <a:ext uri="{FF2B5EF4-FFF2-40B4-BE49-F238E27FC236}">
                <a16:creationId xmlns:a16="http://schemas.microsoft.com/office/drawing/2014/main" id="{172BC53D-6DAC-79F7-F134-CDEED2063135}"/>
              </a:ext>
            </a:extLst>
          </p:cNvPr>
          <p:cNvSpPr/>
          <p:nvPr/>
        </p:nvSpPr>
        <p:spPr>
          <a:xfrm>
            <a:off x="0" y="613458"/>
            <a:ext cx="6932428" cy="6244542"/>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77913">
              <a:lnSpc>
                <a:spcPct val="150000"/>
              </a:lnSpc>
            </a:pPr>
            <a:r>
              <a:rPr lang="en-US" sz="1400">
                <a:solidFill>
                  <a:schemeClr val="bg1"/>
                </a:solidFill>
                <a:latin typeface="Montserrat" panose="00000500000000000000" pitchFamily="2" charset="0"/>
              </a:rPr>
              <a:t>apiVersion: v1</a:t>
            </a:r>
          </a:p>
          <a:p>
            <a:pPr marL="1077913">
              <a:lnSpc>
                <a:spcPct val="150000"/>
              </a:lnSpc>
            </a:pPr>
            <a:r>
              <a:rPr lang="en-US" sz="1400">
                <a:solidFill>
                  <a:schemeClr val="bg1"/>
                </a:solidFill>
                <a:latin typeface="Montserrat" panose="00000500000000000000" pitchFamily="2" charset="0"/>
              </a:rPr>
              <a:t>kind: Pod</a:t>
            </a:r>
          </a:p>
          <a:p>
            <a:pPr marL="1077913">
              <a:lnSpc>
                <a:spcPct val="150000"/>
              </a:lnSpc>
            </a:pPr>
            <a:r>
              <a:rPr lang="en-US" sz="1400">
                <a:solidFill>
                  <a:schemeClr val="bg1"/>
                </a:solidFill>
                <a:latin typeface="Montserrat" panose="00000500000000000000" pitchFamily="2" charset="0"/>
              </a:rPr>
              <a:t>...</a:t>
            </a:r>
          </a:p>
          <a:p>
            <a:pPr marL="1077913">
              <a:lnSpc>
                <a:spcPct val="150000"/>
              </a:lnSpc>
            </a:pPr>
            <a:r>
              <a:rPr lang="en-US" sz="1400">
                <a:solidFill>
                  <a:schemeClr val="bg1"/>
                </a:solidFill>
                <a:latin typeface="Montserrat" panose="00000500000000000000" pitchFamily="2" charset="0"/>
              </a:rPr>
              <a:t>spec:</a:t>
            </a:r>
          </a:p>
          <a:p>
            <a:pPr marL="1077913">
              <a:lnSpc>
                <a:spcPct val="150000"/>
              </a:lnSpc>
            </a:pPr>
            <a:r>
              <a:rPr lang="en-US" sz="1400">
                <a:solidFill>
                  <a:schemeClr val="bg1"/>
                </a:solidFill>
                <a:latin typeface="Montserrat" panose="00000500000000000000" pitchFamily="2" charset="0"/>
              </a:rPr>
              <a:t>	containers:</a:t>
            </a:r>
          </a:p>
          <a:p>
            <a:pPr marL="1077913">
              <a:lnSpc>
                <a:spcPct val="150000"/>
              </a:lnSpc>
            </a:pPr>
            <a:r>
              <a:rPr lang="en-US" sz="1400">
                <a:solidFill>
                  <a:schemeClr val="bg1"/>
                </a:solidFill>
                <a:latin typeface="Montserrat" panose="00000500000000000000" pitchFamily="2" charset="0"/>
              </a:rPr>
              <a:t>	- name: liveness</a:t>
            </a:r>
          </a:p>
          <a:p>
            <a:pPr marL="1077913">
              <a:lnSpc>
                <a:spcPct val="150000"/>
              </a:lnSpc>
            </a:pPr>
            <a:r>
              <a:rPr lang="en-US" sz="1400">
                <a:solidFill>
                  <a:schemeClr val="bg1"/>
                </a:solidFill>
                <a:latin typeface="Montserrat" panose="00000500000000000000" pitchFamily="2" charset="0"/>
              </a:rPr>
              <a:t>	   image: k8s.gcr.io/busybox</a:t>
            </a:r>
          </a:p>
          <a:p>
            <a:pPr marL="1077913">
              <a:lnSpc>
                <a:spcPct val="150000"/>
              </a:lnSpc>
            </a:pPr>
            <a:r>
              <a:rPr lang="en-US" sz="1400">
                <a:solidFill>
                  <a:schemeClr val="bg1"/>
                </a:solidFill>
                <a:latin typeface="Montserrat" panose="00000500000000000000" pitchFamily="2" charset="0"/>
              </a:rPr>
              <a:t>	args:</a:t>
            </a:r>
          </a:p>
          <a:p>
            <a:pPr marL="1077913">
              <a:lnSpc>
                <a:spcPct val="150000"/>
              </a:lnSpc>
            </a:pPr>
            <a:r>
              <a:rPr lang="en-US" sz="1400">
                <a:solidFill>
                  <a:schemeClr val="bg1"/>
                </a:solidFill>
                <a:latin typeface="Montserrat" panose="00000500000000000000" pitchFamily="2" charset="0"/>
              </a:rPr>
              <a:t>	- /bin/sh</a:t>
            </a:r>
          </a:p>
          <a:p>
            <a:pPr marL="1077913">
              <a:lnSpc>
                <a:spcPct val="150000"/>
              </a:lnSpc>
            </a:pPr>
            <a:r>
              <a:rPr lang="en-US" sz="1400">
                <a:solidFill>
                  <a:schemeClr val="bg1"/>
                </a:solidFill>
                <a:latin typeface="Montserrat" panose="00000500000000000000" pitchFamily="2" charset="0"/>
              </a:rPr>
              <a:t>	- -c</a:t>
            </a:r>
          </a:p>
          <a:p>
            <a:pPr marL="1077913">
              <a:lnSpc>
                <a:spcPct val="150000"/>
              </a:lnSpc>
            </a:pPr>
            <a:r>
              <a:rPr lang="en-US" sz="1400">
                <a:solidFill>
                  <a:schemeClr val="bg1"/>
                </a:solidFill>
                <a:latin typeface="Montserrat" panose="00000500000000000000" pitchFamily="2" charset="0"/>
              </a:rPr>
              <a:t>	- touch /tmp/healthy; sleep 30;</a:t>
            </a:r>
          </a:p>
          <a:p>
            <a:pPr marL="1077913">
              <a:lnSpc>
                <a:spcPct val="150000"/>
              </a:lnSpc>
            </a:pPr>
            <a:r>
              <a:rPr lang="en-US" sz="1400">
                <a:solidFill>
                  <a:schemeClr val="bg1"/>
                </a:solidFill>
                <a:latin typeface="Montserrat" panose="00000500000000000000" pitchFamily="2" charset="0"/>
              </a:rPr>
              <a:t>	   rm -rf /tmp/healthy; sleep 600</a:t>
            </a:r>
          </a:p>
          <a:p>
            <a:pPr marL="1077913">
              <a:lnSpc>
                <a:spcPct val="150000"/>
              </a:lnSpc>
            </a:pPr>
            <a:r>
              <a:rPr lang="en-US" sz="1400">
                <a:solidFill>
                  <a:schemeClr val="bg1"/>
                </a:solidFill>
                <a:latin typeface="Montserrat" panose="00000500000000000000" pitchFamily="2" charset="0"/>
              </a:rPr>
              <a:t>	livenessProbe:</a:t>
            </a:r>
          </a:p>
          <a:p>
            <a:pPr marL="1077913">
              <a:lnSpc>
                <a:spcPct val="150000"/>
              </a:lnSpc>
            </a:pPr>
            <a:r>
              <a:rPr lang="en-US" sz="1400">
                <a:solidFill>
                  <a:schemeClr val="bg1"/>
                </a:solidFill>
                <a:latin typeface="Montserrat" panose="00000500000000000000" pitchFamily="2" charset="0"/>
              </a:rPr>
              <a:t>		exec:</a:t>
            </a:r>
          </a:p>
          <a:p>
            <a:pPr marL="1077913">
              <a:lnSpc>
                <a:spcPct val="150000"/>
              </a:lnSpc>
            </a:pPr>
            <a:r>
              <a:rPr lang="en-US" sz="1400">
                <a:solidFill>
                  <a:schemeClr val="bg1"/>
                </a:solidFill>
                <a:latin typeface="Montserrat" panose="00000500000000000000" pitchFamily="2" charset="0"/>
              </a:rPr>
              <a:t>			command:</a:t>
            </a:r>
          </a:p>
          <a:p>
            <a:pPr marL="1077913">
              <a:lnSpc>
                <a:spcPct val="150000"/>
              </a:lnSpc>
            </a:pPr>
            <a:r>
              <a:rPr lang="en-US" sz="1400">
                <a:solidFill>
                  <a:schemeClr val="bg1"/>
                </a:solidFill>
                <a:latin typeface="Montserrat" panose="00000500000000000000" pitchFamily="2" charset="0"/>
              </a:rPr>
              <a:t>			- cat</a:t>
            </a:r>
          </a:p>
          <a:p>
            <a:pPr marL="1077913">
              <a:lnSpc>
                <a:spcPct val="150000"/>
              </a:lnSpc>
            </a:pPr>
            <a:r>
              <a:rPr lang="en-US" sz="1400">
                <a:solidFill>
                  <a:schemeClr val="bg1"/>
                </a:solidFill>
                <a:latin typeface="Montserrat" panose="00000500000000000000" pitchFamily="2" charset="0"/>
              </a:rPr>
              <a:t>			- /tmp/healthy</a:t>
            </a:r>
          </a:p>
          <a:p>
            <a:pPr marL="1077913">
              <a:lnSpc>
                <a:spcPct val="150000"/>
              </a:lnSpc>
            </a:pPr>
            <a:r>
              <a:rPr lang="en-US" sz="1400">
                <a:solidFill>
                  <a:schemeClr val="bg1"/>
                </a:solidFill>
                <a:latin typeface="Montserrat" panose="00000500000000000000" pitchFamily="2" charset="0"/>
              </a:rPr>
              <a:t>		initialDelaySeconds: 5</a:t>
            </a:r>
          </a:p>
          <a:p>
            <a:pPr marL="1077913">
              <a:lnSpc>
                <a:spcPct val="150000"/>
              </a:lnSpc>
            </a:pPr>
            <a:r>
              <a:rPr lang="en-US" sz="1400">
                <a:solidFill>
                  <a:schemeClr val="bg1"/>
                </a:solidFill>
                <a:latin typeface="Montserrat" panose="00000500000000000000" pitchFamily="2" charset="0"/>
              </a:rPr>
              <a:t>		periodSeconds: 5</a:t>
            </a:r>
          </a:p>
        </p:txBody>
      </p:sp>
      <p:cxnSp>
        <p:nvCxnSpPr>
          <p:cNvPr id="11" name="Straight Connector 10">
            <a:extLst>
              <a:ext uri="{FF2B5EF4-FFF2-40B4-BE49-F238E27FC236}">
                <a16:creationId xmlns:a16="http://schemas.microsoft.com/office/drawing/2014/main" id="{DDE94633-C1F2-2346-61DE-35305A6AD633}"/>
              </a:ext>
            </a:extLst>
          </p:cNvPr>
          <p:cNvCxnSpPr/>
          <p:nvPr/>
        </p:nvCxnSpPr>
        <p:spPr>
          <a:xfrm>
            <a:off x="1639743" y="4870761"/>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6A36C69-FA69-63D9-8CD6-C847FC6234C7}"/>
              </a:ext>
            </a:extLst>
          </p:cNvPr>
          <p:cNvSpPr txBox="1"/>
          <p:nvPr/>
        </p:nvSpPr>
        <p:spPr>
          <a:xfrm>
            <a:off x="6994159" y="2925053"/>
            <a:ext cx="3932339" cy="400110"/>
          </a:xfrm>
          <a:prstGeom prst="rect">
            <a:avLst/>
          </a:prstGeom>
          <a:noFill/>
        </p:spPr>
        <p:txBody>
          <a:bodyPr wrap="square" rtlCol="0">
            <a:spAutoFit/>
          </a:bodyPr>
          <a:lstStyle/>
          <a:p>
            <a:pPr algn="just"/>
            <a:r>
              <a:rPr lang="vi-VN" sz="2000">
                <a:latin typeface="Montserrat" panose="00000500000000000000" pitchFamily="2" charset="0"/>
              </a:rPr>
              <a:t>◄ Define args for container</a:t>
            </a:r>
            <a:endParaRPr lang="en-US" sz="2000">
              <a:latin typeface="Montserrat" panose="00000500000000000000" pitchFamily="2" charset="0"/>
            </a:endParaRPr>
          </a:p>
        </p:txBody>
      </p:sp>
      <p:cxnSp>
        <p:nvCxnSpPr>
          <p:cNvPr id="2" name="Straight Connector 1">
            <a:extLst>
              <a:ext uri="{FF2B5EF4-FFF2-40B4-BE49-F238E27FC236}">
                <a16:creationId xmlns:a16="http://schemas.microsoft.com/office/drawing/2014/main" id="{01F05EBD-3BEC-302D-0A3D-51DA32043E9F}"/>
              </a:ext>
            </a:extLst>
          </p:cNvPr>
          <p:cNvCxnSpPr/>
          <p:nvPr/>
        </p:nvCxnSpPr>
        <p:spPr>
          <a:xfrm>
            <a:off x="1639742" y="5512456"/>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49B62F9-99DA-C933-B0EA-B336EDCDB268}"/>
              </a:ext>
            </a:extLst>
          </p:cNvPr>
          <p:cNvCxnSpPr/>
          <p:nvPr/>
        </p:nvCxnSpPr>
        <p:spPr>
          <a:xfrm>
            <a:off x="1639744" y="3272747"/>
            <a:ext cx="95143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E4727D-F647-2643-F78E-8DE98600C5F0}"/>
              </a:ext>
            </a:extLst>
          </p:cNvPr>
          <p:cNvSpPr txBox="1"/>
          <p:nvPr/>
        </p:nvSpPr>
        <p:spPr>
          <a:xfrm>
            <a:off x="0" y="-62603"/>
            <a:ext cx="4047903"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2 - Create Pods</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 &gt;</a:t>
            </a:r>
            <a:r>
              <a:rPr lang="en-US">
                <a:solidFill>
                  <a:schemeClr val="tx1">
                    <a:alpha val="59000"/>
                  </a:schemeClr>
                </a:solidFill>
                <a:latin typeface="Montserrat" panose="00000500000000000000" pitchFamily="2" charset="0"/>
              </a:rPr>
              <a:t> Pod Health</a:t>
            </a:r>
          </a:p>
        </p:txBody>
      </p:sp>
      <p:sp>
        <p:nvSpPr>
          <p:cNvPr id="17" name="TextBox 16">
            <a:extLst>
              <a:ext uri="{FF2B5EF4-FFF2-40B4-BE49-F238E27FC236}">
                <a16:creationId xmlns:a16="http://schemas.microsoft.com/office/drawing/2014/main" id="{2E9BC8DE-6483-87E6-9810-13166E615C2E}"/>
              </a:ext>
            </a:extLst>
          </p:cNvPr>
          <p:cNvSpPr txBox="1"/>
          <p:nvPr/>
        </p:nvSpPr>
        <p:spPr>
          <a:xfrm>
            <a:off x="6940148" y="4470651"/>
            <a:ext cx="4891111" cy="400110"/>
          </a:xfrm>
          <a:prstGeom prst="rect">
            <a:avLst/>
          </a:prstGeom>
          <a:noFill/>
        </p:spPr>
        <p:txBody>
          <a:bodyPr wrap="square" rtlCol="0">
            <a:spAutoFit/>
          </a:bodyPr>
          <a:lstStyle/>
          <a:p>
            <a:pPr algn="just"/>
            <a:r>
              <a:rPr lang="vi-VN" sz="2000">
                <a:latin typeface="Montserrat" panose="00000500000000000000" pitchFamily="2" charset="0"/>
              </a:rPr>
              <a:t>◄ Define liveness probe</a:t>
            </a:r>
            <a:endParaRPr lang="en-US" sz="2000">
              <a:latin typeface="Montserrat" panose="00000500000000000000" pitchFamily="2" charset="0"/>
            </a:endParaRPr>
          </a:p>
        </p:txBody>
      </p:sp>
      <p:sp>
        <p:nvSpPr>
          <p:cNvPr id="18" name="TextBox 17">
            <a:extLst>
              <a:ext uri="{FF2B5EF4-FFF2-40B4-BE49-F238E27FC236}">
                <a16:creationId xmlns:a16="http://schemas.microsoft.com/office/drawing/2014/main" id="{A3C85D1E-4F74-292A-8F10-E22FD4D24D3C}"/>
              </a:ext>
            </a:extLst>
          </p:cNvPr>
          <p:cNvSpPr txBox="1"/>
          <p:nvPr/>
        </p:nvSpPr>
        <p:spPr>
          <a:xfrm>
            <a:off x="6994159" y="5144569"/>
            <a:ext cx="5197841" cy="400110"/>
          </a:xfrm>
          <a:prstGeom prst="rect">
            <a:avLst/>
          </a:prstGeom>
          <a:noFill/>
        </p:spPr>
        <p:txBody>
          <a:bodyPr wrap="square" rtlCol="0">
            <a:spAutoFit/>
          </a:bodyPr>
          <a:lstStyle/>
          <a:p>
            <a:pPr algn="just"/>
            <a:r>
              <a:rPr lang="en-US" sz="2000">
                <a:latin typeface="Montserrat" panose="00000500000000000000" pitchFamily="2" charset="0"/>
              </a:rPr>
              <a:t>◄ Define action/command to execute</a:t>
            </a:r>
          </a:p>
        </p:txBody>
      </p:sp>
    </p:spTree>
    <p:extLst>
      <p:ext uri="{BB962C8B-B14F-4D97-AF65-F5344CB8AC3E}">
        <p14:creationId xmlns:p14="http://schemas.microsoft.com/office/powerpoint/2010/main" val="4659043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334BA3-1C37-55A1-3150-6F68030A3309}"/>
              </a:ext>
            </a:extLst>
          </p:cNvPr>
          <p:cNvSpPr txBox="1"/>
          <p:nvPr/>
        </p:nvSpPr>
        <p:spPr>
          <a:xfrm>
            <a:off x="853120" y="92128"/>
            <a:ext cx="5567550" cy="369332"/>
          </a:xfrm>
          <a:prstGeom prst="rect">
            <a:avLst/>
          </a:prstGeom>
          <a:noFill/>
          <a:ln>
            <a:noFill/>
          </a:ln>
          <a:effectLst/>
        </p:spPr>
        <p:txBody>
          <a:bodyPr wrap="none" rtlCol="0">
            <a:spAutoFit/>
          </a:bodyPr>
          <a:lstStyle/>
          <a:p>
            <a:r>
              <a:rPr lang="en-US">
                <a:solidFill>
                  <a:schemeClr val="tx1">
                    <a:alpha val="59000"/>
                  </a:schemeClr>
                </a:solidFill>
                <a:latin typeface="Montserrat" panose="00000500000000000000" pitchFamily="2" charset="0"/>
              </a:rPr>
              <a:t>Part 1 – Instruction </a:t>
            </a:r>
            <a:r>
              <a:rPr lang="en-US" b="1">
                <a:solidFill>
                  <a:srgbClr val="FC145C">
                    <a:alpha val="59000"/>
                  </a:srgbClr>
                </a:solidFill>
                <a:effectLst>
                  <a:outerShdw blurRad="38100" dist="38100" dir="2700000" algn="tl">
                    <a:srgbClr val="000000">
                      <a:alpha val="43137"/>
                    </a:srgbClr>
                  </a:outerShdw>
                </a:effectLst>
                <a:latin typeface="Montserrat" panose="00000500000000000000" pitchFamily="2" charset="0"/>
              </a:rPr>
              <a:t>&gt;</a:t>
            </a:r>
            <a:r>
              <a:rPr lang="en-US">
                <a:solidFill>
                  <a:schemeClr val="tx1">
                    <a:alpha val="59000"/>
                  </a:schemeClr>
                </a:solidFill>
                <a:latin typeface="Montserrat" panose="00000500000000000000" pitchFamily="2" charset="0"/>
              </a:rPr>
              <a:t> </a:t>
            </a:r>
            <a:r>
              <a:rPr lang="en-US" sz="1800">
                <a:latin typeface="Montserrat" panose="00000500000000000000" pitchFamily="2" charset="0"/>
              </a:rPr>
              <a:t>Tổng quan về Kubernetes</a:t>
            </a:r>
            <a:endParaRPr lang="en-US">
              <a:solidFill>
                <a:schemeClr val="tx1">
                  <a:alpha val="59000"/>
                </a:schemeClr>
              </a:solidFill>
              <a:latin typeface="Montserrat" panose="00000500000000000000" pitchFamily="2" charset="0"/>
            </a:endParaRPr>
          </a:p>
        </p:txBody>
      </p:sp>
      <p:grpSp>
        <p:nvGrpSpPr>
          <p:cNvPr id="5" name="Group 4">
            <a:extLst>
              <a:ext uri="{FF2B5EF4-FFF2-40B4-BE49-F238E27FC236}">
                <a16:creationId xmlns:a16="http://schemas.microsoft.com/office/drawing/2014/main" id="{0D30FF6F-4930-D46F-46C2-70B5BD4667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5">
              <a:extLst>
                <a:ext uri="{FF2B5EF4-FFF2-40B4-BE49-F238E27FC236}">
                  <a16:creationId xmlns:a16="http://schemas.microsoft.com/office/drawing/2014/main" id="{1C5A8721-9974-D5C5-2468-CAA04909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rgbClr val="EE3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Rectangle 6">
              <a:extLst>
                <a:ext uri="{FF2B5EF4-FFF2-40B4-BE49-F238E27FC236}">
                  <a16:creationId xmlns:a16="http://schemas.microsoft.com/office/drawing/2014/main" id="{5E62829D-4A48-ABEA-E7EA-70301ED33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adFill>
              <a:gsLst>
                <a:gs pos="5000">
                  <a:srgbClr val="F05724">
                    <a:lumMod val="99000"/>
                  </a:srgbClr>
                </a:gs>
                <a:gs pos="100000">
                  <a:srgbClr val="EE308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sp>
        <p:nvSpPr>
          <p:cNvPr id="8" name="Rectangle 7">
            <a:extLst>
              <a:ext uri="{FF2B5EF4-FFF2-40B4-BE49-F238E27FC236}">
                <a16:creationId xmlns:a16="http://schemas.microsoft.com/office/drawing/2014/main" id="{EABF5B85-B657-B777-06E9-CE09623C1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856D34F-E1B4-5DEA-ADCB-D0107739ECCD}"/>
              </a:ext>
            </a:extLst>
          </p:cNvPr>
          <p:cNvPicPr>
            <a:picLocks noChangeAspect="1"/>
          </p:cNvPicPr>
          <p:nvPr/>
        </p:nvPicPr>
        <p:blipFill>
          <a:blip r:embed="rId2"/>
          <a:stretch>
            <a:fillRect/>
          </a:stretch>
        </p:blipFill>
        <p:spPr>
          <a:xfrm>
            <a:off x="1782397" y="717365"/>
            <a:ext cx="8979583" cy="4174293"/>
          </a:xfrm>
          <a:prstGeom prst="rect">
            <a:avLst/>
          </a:prstGeom>
        </p:spPr>
      </p:pic>
      <p:sp>
        <p:nvSpPr>
          <p:cNvPr id="10" name="TextBox 9">
            <a:extLst>
              <a:ext uri="{FF2B5EF4-FFF2-40B4-BE49-F238E27FC236}">
                <a16:creationId xmlns:a16="http://schemas.microsoft.com/office/drawing/2014/main" id="{90A16D3E-5394-A96A-A3FA-38AB66A1CFB2}"/>
              </a:ext>
            </a:extLst>
          </p:cNvPr>
          <p:cNvSpPr txBox="1"/>
          <p:nvPr/>
        </p:nvSpPr>
        <p:spPr>
          <a:xfrm>
            <a:off x="2578050" y="4891452"/>
            <a:ext cx="7035900" cy="461665"/>
          </a:xfrm>
          <a:prstGeom prst="rect">
            <a:avLst/>
          </a:prstGeom>
          <a:noFill/>
        </p:spPr>
        <p:txBody>
          <a:bodyPr wrap="none" rtlCol="0">
            <a:spAutoFit/>
          </a:bodyPr>
          <a:lstStyle/>
          <a:p>
            <a:r>
              <a:rPr lang="en-US" sz="2400">
                <a:latin typeface="Montserrat" panose="00000500000000000000" pitchFamily="2" charset="0"/>
              </a:rPr>
              <a:t>Làm thế nào để quản lý các containers này ?</a:t>
            </a:r>
          </a:p>
        </p:txBody>
      </p:sp>
    </p:spTree>
    <p:extLst>
      <p:ext uri="{BB962C8B-B14F-4D97-AF65-F5344CB8AC3E}">
        <p14:creationId xmlns:p14="http://schemas.microsoft.com/office/powerpoint/2010/main" val="158033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TotalTime>
  <Words>3861</Words>
  <Application>Microsoft Office PowerPoint</Application>
  <PresentationFormat>Widescreen</PresentationFormat>
  <Paragraphs>545</Paragraphs>
  <Slides>82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Arial</vt:lpstr>
      <vt:lpstr>Calibri</vt:lpstr>
      <vt:lpstr>Calibri Light</vt:lpstr>
      <vt:lpstr>Montserrat</vt:lpstr>
      <vt:lpstr>Poppins</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Khải Đăng</dc:creator>
  <cp:lastModifiedBy>Nguyễn Khải Đăng</cp:lastModifiedBy>
  <cp:revision>15</cp:revision>
  <dcterms:created xsi:type="dcterms:W3CDTF">2023-07-21T09:38:51Z</dcterms:created>
  <dcterms:modified xsi:type="dcterms:W3CDTF">2023-08-24T11:12:15Z</dcterms:modified>
</cp:coreProperties>
</file>